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50" r:id="rId2"/>
    <p:sldMasterId id="2147483762" r:id="rId3"/>
    <p:sldMasterId id="2147483774" r:id="rId4"/>
    <p:sldMasterId id="2147483786" r:id="rId5"/>
  </p:sldMasterIdLst>
  <p:notesMasterIdLst>
    <p:notesMasterId r:id="rId55"/>
  </p:notesMasterIdLst>
  <p:handoutMasterIdLst>
    <p:handoutMasterId r:id="rId56"/>
  </p:handoutMasterIdLst>
  <p:sldIdLst>
    <p:sldId id="256" r:id="rId6"/>
    <p:sldId id="298" r:id="rId7"/>
    <p:sldId id="463" r:id="rId8"/>
    <p:sldId id="455" r:id="rId9"/>
    <p:sldId id="433" r:id="rId10"/>
    <p:sldId id="434" r:id="rId11"/>
    <p:sldId id="435" r:id="rId12"/>
    <p:sldId id="436" r:id="rId13"/>
    <p:sldId id="437" r:id="rId14"/>
    <p:sldId id="432" r:id="rId15"/>
    <p:sldId id="267" r:id="rId16"/>
    <p:sldId id="268" r:id="rId17"/>
    <p:sldId id="438" r:id="rId18"/>
    <p:sldId id="430" r:id="rId19"/>
    <p:sldId id="426" r:id="rId20"/>
    <p:sldId id="394" r:id="rId21"/>
    <p:sldId id="439" r:id="rId22"/>
    <p:sldId id="354" r:id="rId23"/>
    <p:sldId id="442" r:id="rId24"/>
    <p:sldId id="277" r:id="rId25"/>
    <p:sldId id="307" r:id="rId26"/>
    <p:sldId id="427" r:id="rId27"/>
    <p:sldId id="318" r:id="rId28"/>
    <p:sldId id="456" r:id="rId29"/>
    <p:sldId id="461" r:id="rId30"/>
    <p:sldId id="407" r:id="rId31"/>
    <p:sldId id="443" r:id="rId32"/>
    <p:sldId id="457" r:id="rId33"/>
    <p:sldId id="406" r:id="rId34"/>
    <p:sldId id="444" r:id="rId35"/>
    <p:sldId id="408" r:id="rId36"/>
    <p:sldId id="409" r:id="rId37"/>
    <p:sldId id="452" r:id="rId38"/>
    <p:sldId id="411" r:id="rId39"/>
    <p:sldId id="412" r:id="rId40"/>
    <p:sldId id="421" r:id="rId41"/>
    <p:sldId id="462" r:id="rId42"/>
    <p:sldId id="415" r:id="rId43"/>
    <p:sldId id="416" r:id="rId44"/>
    <p:sldId id="441" r:id="rId45"/>
    <p:sldId id="419" r:id="rId46"/>
    <p:sldId id="420" r:id="rId47"/>
    <p:sldId id="356" r:id="rId48"/>
    <p:sldId id="449" r:id="rId49"/>
    <p:sldId id="450" r:id="rId50"/>
    <p:sldId id="466" r:id="rId51"/>
    <p:sldId id="464" r:id="rId52"/>
    <p:sldId id="465" r:id="rId53"/>
    <p:sldId id="297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wlis, Rebecca" initials="NR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00992555831262E-2"/>
          <c:y val="7.2769953051643188E-2"/>
          <c:w val="0.71091811414392059"/>
          <c:h val="0.77230046948356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Usual Care</c:v>
                </c:pt>
              </c:strCache>
            </c:strRef>
          </c:tx>
          <c:invertIfNegative val="0"/>
          <c:cat>
            <c:numRef>
              <c:f>Sheet1!$B$1:$I$1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Sheet1!$B$2:$I$2</c:f>
              <c:numCache>
                <c:formatCode>General</c:formatCode>
                <c:ptCount val="8"/>
                <c:pt idx="0">
                  <c:v>22.2</c:v>
                </c:pt>
                <c:pt idx="1">
                  <c:v>13.3</c:v>
                </c:pt>
                <c:pt idx="2">
                  <c:v>20.2</c:v>
                </c:pt>
                <c:pt idx="3">
                  <c:v>11.9</c:v>
                </c:pt>
                <c:pt idx="4">
                  <c:v>23.2</c:v>
                </c:pt>
                <c:pt idx="5">
                  <c:v>32.5</c:v>
                </c:pt>
                <c:pt idx="6">
                  <c:v>26.1</c:v>
                </c:pt>
                <c:pt idx="7">
                  <c:v>24.4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1C-4025-A830-B49CEC6D11C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IMPACT</c:v>
                </c:pt>
              </c:strCache>
            </c:strRef>
          </c:tx>
          <c:invertIfNegative val="0"/>
          <c:cat>
            <c:numRef>
              <c:f>Sheet1!$B$1:$I$1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Sheet1!$B$3:$I$3</c:f>
              <c:numCache>
                <c:formatCode>General</c:formatCode>
                <c:ptCount val="8"/>
                <c:pt idx="0">
                  <c:v>54.5</c:v>
                </c:pt>
                <c:pt idx="1">
                  <c:v>43.5</c:v>
                </c:pt>
                <c:pt idx="2">
                  <c:v>62.3</c:v>
                </c:pt>
                <c:pt idx="3">
                  <c:v>39.5</c:v>
                </c:pt>
                <c:pt idx="4">
                  <c:v>39.200000000000003</c:v>
                </c:pt>
                <c:pt idx="5">
                  <c:v>47.9</c:v>
                </c:pt>
                <c:pt idx="6">
                  <c:v>55.6</c:v>
                </c:pt>
                <c:pt idx="7">
                  <c:v>48.5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1C-4025-A830-B49CEC6D1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787392"/>
        <c:axId val="63788928"/>
      </c:barChart>
      <c:catAx>
        <c:axId val="6378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3788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78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63787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873449131513649"/>
          <c:y val="9.3896713615023476E-3"/>
          <c:w val="0.45161290322580644"/>
          <c:h val="6.5727699530516437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5-01T16:07:52.528" idx="1">
    <p:pos x="10" y="10"/>
    <p:text>If you keep this slide, you need to take out the duplicate stat about half the counties not having a mh professional in previous slide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68D23-442A-48B9-8A4E-DDEC7DAA77E6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B21A65F6-D0C1-4C4F-89A5-803162CEFECA}">
      <dgm:prSet phldrT="[Text]" custT="1"/>
      <dgm:spPr>
        <a:solidFill>
          <a:srgbClr val="60793D"/>
        </a:solidFill>
      </dgm:spPr>
      <dgm:t>
        <a:bodyPr/>
        <a:lstStyle/>
        <a:p>
          <a:endParaRPr lang="en-US" sz="1100" b="1" dirty="0">
            <a:solidFill>
              <a:schemeClr val="bg1"/>
            </a:solidFill>
          </a:endParaRPr>
        </a:p>
        <a:p>
          <a:r>
            <a:rPr lang="en-US" sz="1100" b="1" dirty="0">
              <a:solidFill>
                <a:schemeClr val="bg1"/>
              </a:solidFill>
            </a:rPr>
            <a:t>Hospital</a:t>
          </a:r>
        </a:p>
      </dgm:t>
    </dgm:pt>
    <dgm:pt modelId="{D5A9DB4A-3ED6-4D98-BA7D-35714C360695}" type="parTrans" cxnId="{94648839-CF3B-4653-84D4-5667B97CECDE}">
      <dgm:prSet/>
      <dgm:spPr/>
      <dgm:t>
        <a:bodyPr/>
        <a:lstStyle/>
        <a:p>
          <a:endParaRPr lang="en-US"/>
        </a:p>
      </dgm:t>
    </dgm:pt>
    <dgm:pt modelId="{40CE7E6F-267D-4351-B826-78B30925CA21}" type="sibTrans" cxnId="{94648839-CF3B-4653-84D4-5667B97CECDE}">
      <dgm:prSet/>
      <dgm:spPr/>
      <dgm:t>
        <a:bodyPr/>
        <a:lstStyle/>
        <a:p>
          <a:endParaRPr lang="en-US"/>
        </a:p>
      </dgm:t>
    </dgm:pt>
    <dgm:pt modelId="{A8525C3E-331A-4F19-B4D8-29070A912BC9}">
      <dgm:prSet phldrT="[Text]" custT="1"/>
      <dgm:spPr>
        <a:solidFill>
          <a:srgbClr val="60793D"/>
        </a:solidFill>
      </dgm:spPr>
      <dgm:t>
        <a:bodyPr/>
        <a:lstStyle/>
        <a:p>
          <a:r>
            <a:rPr lang="en-US" sz="1400" b="1" dirty="0">
              <a:solidFill>
                <a:schemeClr val="bg1"/>
              </a:solidFill>
            </a:rPr>
            <a:t>Community Mental Health Care</a:t>
          </a:r>
        </a:p>
      </dgm:t>
    </dgm:pt>
    <dgm:pt modelId="{5340FB8B-8E07-4DCF-BA2F-B51916892F92}" type="parTrans" cxnId="{A9F23AA6-E47E-413C-BF98-1934AEDD8E05}">
      <dgm:prSet/>
      <dgm:spPr/>
      <dgm:t>
        <a:bodyPr/>
        <a:lstStyle/>
        <a:p>
          <a:endParaRPr lang="en-US"/>
        </a:p>
      </dgm:t>
    </dgm:pt>
    <dgm:pt modelId="{77625266-D764-4B40-A1EC-DC73A8E2B6EF}" type="sibTrans" cxnId="{A9F23AA6-E47E-413C-BF98-1934AEDD8E05}">
      <dgm:prSet/>
      <dgm:spPr/>
      <dgm:t>
        <a:bodyPr/>
        <a:lstStyle/>
        <a:p>
          <a:endParaRPr lang="en-US"/>
        </a:p>
      </dgm:t>
    </dgm:pt>
    <dgm:pt modelId="{A3012954-7690-4BFE-B6B3-C37CE6AAFD76}">
      <dgm:prSet phldrT="[Text]" custT="1"/>
      <dgm:spPr>
        <a:solidFill>
          <a:srgbClr val="282781"/>
        </a:solidFill>
      </dgm:spPr>
      <dgm:t>
        <a:bodyPr/>
        <a:lstStyle/>
        <a:p>
          <a:r>
            <a:rPr lang="en-US" sz="1600" b="1" dirty="0">
              <a:solidFill>
                <a:schemeClr val="bg1"/>
              </a:solidFill>
            </a:rPr>
            <a:t>Collaborative Care </a:t>
          </a:r>
          <a:r>
            <a:rPr lang="en-US" sz="1000" b="1" dirty="0">
              <a:solidFill>
                <a:schemeClr val="bg1"/>
              </a:solidFill>
            </a:rPr>
            <a:t/>
          </a:r>
          <a:br>
            <a:rPr lang="en-US" sz="1000" b="1" dirty="0">
              <a:solidFill>
                <a:schemeClr val="bg1"/>
              </a:solidFill>
            </a:rPr>
          </a:br>
          <a:r>
            <a:rPr lang="en-US" sz="1000" b="1" dirty="0">
              <a:solidFill>
                <a:schemeClr val="bg1"/>
              </a:solidFill>
            </a:rPr>
            <a:t> </a:t>
          </a:r>
          <a:r>
            <a:rPr lang="en-US" sz="2000" b="1" dirty="0">
              <a:solidFill>
                <a:schemeClr val="bg1"/>
              </a:solidFill>
            </a:rPr>
            <a:t/>
          </a:r>
          <a:br>
            <a:rPr lang="en-US" sz="2000" b="1" dirty="0">
              <a:solidFill>
                <a:schemeClr val="bg1"/>
              </a:solidFill>
            </a:rPr>
          </a:br>
          <a:r>
            <a:rPr lang="en-US" sz="1600" b="1" dirty="0">
              <a:solidFill>
                <a:schemeClr val="bg1"/>
              </a:solidFill>
            </a:rPr>
            <a:t>Behavioral Health Consultant</a:t>
          </a:r>
          <a:br>
            <a:rPr lang="en-US" sz="1600" b="1" dirty="0">
              <a:solidFill>
                <a:schemeClr val="bg1"/>
              </a:solidFill>
            </a:rPr>
          </a:br>
          <a:r>
            <a:rPr lang="en-US" sz="1000" b="1" dirty="0">
              <a:solidFill>
                <a:schemeClr val="bg1"/>
              </a:solidFill>
            </a:rPr>
            <a:t/>
          </a:r>
          <a:br>
            <a:rPr lang="en-US" sz="1000" b="1" dirty="0">
              <a:solidFill>
                <a:schemeClr val="bg1"/>
              </a:solidFill>
            </a:rPr>
          </a:br>
          <a:endParaRPr lang="en-US" sz="1000" b="1" dirty="0">
            <a:solidFill>
              <a:schemeClr val="bg1"/>
            </a:solidFill>
          </a:endParaRPr>
        </a:p>
        <a:p>
          <a:r>
            <a:rPr lang="en-US" sz="2000" b="1" dirty="0">
              <a:solidFill>
                <a:schemeClr val="bg1"/>
              </a:solidFill>
            </a:rPr>
            <a:t>Primary Care Provider</a:t>
          </a:r>
        </a:p>
      </dgm:t>
    </dgm:pt>
    <dgm:pt modelId="{617B0BC9-487D-4CAF-9C38-94EDEFB6DE7E}" type="parTrans" cxnId="{0B1DB338-C51F-4EDD-BAF5-5BC76154DC0A}">
      <dgm:prSet/>
      <dgm:spPr/>
      <dgm:t>
        <a:bodyPr/>
        <a:lstStyle/>
        <a:p>
          <a:endParaRPr lang="en-US"/>
        </a:p>
      </dgm:t>
    </dgm:pt>
    <dgm:pt modelId="{768FBEF1-7A76-43F1-BDC2-83DA97B6EDD1}" type="sibTrans" cxnId="{0B1DB338-C51F-4EDD-BAF5-5BC76154DC0A}">
      <dgm:prSet/>
      <dgm:spPr/>
      <dgm:t>
        <a:bodyPr/>
        <a:lstStyle/>
        <a:p>
          <a:endParaRPr lang="en-US"/>
        </a:p>
      </dgm:t>
    </dgm:pt>
    <dgm:pt modelId="{9C59CB03-D09E-4225-8F15-11661E3A1171}">
      <dgm:prSet phldrT="[Text]" custT="1"/>
      <dgm:spPr>
        <a:solidFill>
          <a:srgbClr val="71AFDE"/>
        </a:solidFill>
      </dgm:spPr>
      <dgm:t>
        <a:bodyPr/>
        <a:lstStyle/>
        <a:p>
          <a:r>
            <a:rPr lang="en-US" sz="2000" b="1" dirty="0"/>
            <a:t>Community-based Care</a:t>
          </a:r>
        </a:p>
      </dgm:t>
    </dgm:pt>
    <dgm:pt modelId="{D7C6AEB7-0B7B-428A-B5C5-355BBBE379C0}" type="parTrans" cxnId="{D0F96490-E918-492B-82FB-DDAB606627CA}">
      <dgm:prSet/>
      <dgm:spPr/>
      <dgm:t>
        <a:bodyPr/>
        <a:lstStyle/>
        <a:p>
          <a:endParaRPr lang="en-US"/>
        </a:p>
      </dgm:t>
    </dgm:pt>
    <dgm:pt modelId="{6F70FA7A-B4B8-4921-B164-F88FAD5E851F}" type="sibTrans" cxnId="{D0F96490-E918-492B-82FB-DDAB606627CA}">
      <dgm:prSet/>
      <dgm:spPr/>
      <dgm:t>
        <a:bodyPr/>
        <a:lstStyle/>
        <a:p>
          <a:endParaRPr lang="en-US"/>
        </a:p>
      </dgm:t>
    </dgm:pt>
    <dgm:pt modelId="{87433F32-4405-462F-BF2A-292050A992CB}" type="pres">
      <dgm:prSet presAssocID="{5DB68D23-442A-48B9-8A4E-DDEC7DAA77E6}" presName="Name0" presStyleCnt="0">
        <dgm:presLayoutVars>
          <dgm:dir/>
          <dgm:animLvl val="lvl"/>
          <dgm:resizeHandles val="exact"/>
        </dgm:presLayoutVars>
      </dgm:prSet>
      <dgm:spPr/>
    </dgm:pt>
    <dgm:pt modelId="{EA6C4083-0250-4D66-84D6-AA9153072949}" type="pres">
      <dgm:prSet presAssocID="{B21A65F6-D0C1-4C4F-89A5-803162CEFECA}" presName="Name8" presStyleCnt="0"/>
      <dgm:spPr/>
    </dgm:pt>
    <dgm:pt modelId="{F5868227-A08D-4C9A-AA60-38B368D80082}" type="pres">
      <dgm:prSet presAssocID="{B21A65F6-D0C1-4C4F-89A5-803162CEFECA}" presName="level" presStyleLbl="node1" presStyleIdx="0" presStyleCnt="4" custScaleY="528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E075D-ED7D-483C-819E-8082C884C1B1}" type="pres">
      <dgm:prSet presAssocID="{B21A65F6-D0C1-4C4F-89A5-803162CEFE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42C85-9929-445E-B719-E16155B002C5}" type="pres">
      <dgm:prSet presAssocID="{A8525C3E-331A-4F19-B4D8-29070A912BC9}" presName="Name8" presStyleCnt="0"/>
      <dgm:spPr/>
    </dgm:pt>
    <dgm:pt modelId="{56C43D83-B8CD-4EC4-8EA4-DAA4A6EB6949}" type="pres">
      <dgm:prSet presAssocID="{A8525C3E-331A-4F19-B4D8-29070A912BC9}" presName="level" presStyleLbl="node1" presStyleIdx="1" presStyleCnt="4" custScaleY="508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56D73-17FC-4421-BB9D-97BE1851D23D}" type="pres">
      <dgm:prSet presAssocID="{A8525C3E-331A-4F19-B4D8-29070A912B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71D2D-A2D3-4C61-9995-B6152DE33535}" type="pres">
      <dgm:prSet presAssocID="{A3012954-7690-4BFE-B6B3-C37CE6AAFD76}" presName="Name8" presStyleCnt="0"/>
      <dgm:spPr/>
    </dgm:pt>
    <dgm:pt modelId="{95AC05D6-A389-459C-BFD5-3DB24BFD8967}" type="pres">
      <dgm:prSet presAssocID="{A3012954-7690-4BFE-B6B3-C37CE6AAFD76}" presName="level" presStyleLbl="node1" presStyleIdx="2" presStyleCnt="4" custScaleY="1485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EFB0E-9545-4A96-A780-BDFE8C84B0AF}" type="pres">
      <dgm:prSet presAssocID="{A3012954-7690-4BFE-B6B3-C37CE6AAFD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88EA1-F588-4EAF-839A-3A14FEC2A9AB}" type="pres">
      <dgm:prSet presAssocID="{9C59CB03-D09E-4225-8F15-11661E3A1171}" presName="Name8" presStyleCnt="0"/>
      <dgm:spPr/>
    </dgm:pt>
    <dgm:pt modelId="{CB3D9C23-D656-4457-985C-1E40691F47AC}" type="pres">
      <dgm:prSet presAssocID="{9C59CB03-D09E-4225-8F15-11661E3A1171}" presName="level" presStyleLbl="node1" presStyleIdx="3" presStyleCnt="4" custScaleY="1172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8412F-DA58-4D07-8601-3F28E1EEBD2D}" type="pres">
      <dgm:prSet presAssocID="{9C59CB03-D09E-4225-8F15-11661E3A11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F96490-E918-492B-82FB-DDAB606627CA}" srcId="{5DB68D23-442A-48B9-8A4E-DDEC7DAA77E6}" destId="{9C59CB03-D09E-4225-8F15-11661E3A1171}" srcOrd="3" destOrd="0" parTransId="{D7C6AEB7-0B7B-428A-B5C5-355BBBE379C0}" sibTransId="{6F70FA7A-B4B8-4921-B164-F88FAD5E851F}"/>
    <dgm:cxn modelId="{A9F23AA6-E47E-413C-BF98-1934AEDD8E05}" srcId="{5DB68D23-442A-48B9-8A4E-DDEC7DAA77E6}" destId="{A8525C3E-331A-4F19-B4D8-29070A912BC9}" srcOrd="1" destOrd="0" parTransId="{5340FB8B-8E07-4DCF-BA2F-B51916892F92}" sibTransId="{77625266-D764-4B40-A1EC-DC73A8E2B6EF}"/>
    <dgm:cxn modelId="{113ED645-F604-417A-B511-447F90667AEF}" type="presOf" srcId="{A8525C3E-331A-4F19-B4D8-29070A912BC9}" destId="{C5756D73-17FC-4421-BB9D-97BE1851D23D}" srcOrd="1" destOrd="0" presId="urn:microsoft.com/office/officeart/2005/8/layout/pyramid1"/>
    <dgm:cxn modelId="{A5C5755B-D9B6-4B78-BCBF-D96640EE3589}" type="presOf" srcId="{5DB68D23-442A-48B9-8A4E-DDEC7DAA77E6}" destId="{87433F32-4405-462F-BF2A-292050A992CB}" srcOrd="0" destOrd="0" presId="urn:microsoft.com/office/officeart/2005/8/layout/pyramid1"/>
    <dgm:cxn modelId="{B3FCA75F-1691-4441-ABA0-1072F7ACBBBF}" type="presOf" srcId="{9C59CB03-D09E-4225-8F15-11661E3A1171}" destId="{8388412F-DA58-4D07-8601-3F28E1EEBD2D}" srcOrd="1" destOrd="0" presId="urn:microsoft.com/office/officeart/2005/8/layout/pyramid1"/>
    <dgm:cxn modelId="{6F040383-AA6A-4FFC-9DB9-EEBF200279EC}" type="presOf" srcId="{9C59CB03-D09E-4225-8F15-11661E3A1171}" destId="{CB3D9C23-D656-4457-985C-1E40691F47AC}" srcOrd="0" destOrd="0" presId="urn:microsoft.com/office/officeart/2005/8/layout/pyramid1"/>
    <dgm:cxn modelId="{0B1DB338-C51F-4EDD-BAF5-5BC76154DC0A}" srcId="{5DB68D23-442A-48B9-8A4E-DDEC7DAA77E6}" destId="{A3012954-7690-4BFE-B6B3-C37CE6AAFD76}" srcOrd="2" destOrd="0" parTransId="{617B0BC9-487D-4CAF-9C38-94EDEFB6DE7E}" sibTransId="{768FBEF1-7A76-43F1-BDC2-83DA97B6EDD1}"/>
    <dgm:cxn modelId="{7760B3DE-1DCC-4204-A46F-321596592FFD}" type="presOf" srcId="{A3012954-7690-4BFE-B6B3-C37CE6AAFD76}" destId="{95AC05D6-A389-459C-BFD5-3DB24BFD8967}" srcOrd="0" destOrd="0" presId="urn:microsoft.com/office/officeart/2005/8/layout/pyramid1"/>
    <dgm:cxn modelId="{5431A6C2-6DF3-46C3-A1C7-5EEB2E65B1DA}" type="presOf" srcId="{A8525C3E-331A-4F19-B4D8-29070A912BC9}" destId="{56C43D83-B8CD-4EC4-8EA4-DAA4A6EB6949}" srcOrd="0" destOrd="0" presId="urn:microsoft.com/office/officeart/2005/8/layout/pyramid1"/>
    <dgm:cxn modelId="{94648839-CF3B-4653-84D4-5667B97CECDE}" srcId="{5DB68D23-442A-48B9-8A4E-DDEC7DAA77E6}" destId="{B21A65F6-D0C1-4C4F-89A5-803162CEFECA}" srcOrd="0" destOrd="0" parTransId="{D5A9DB4A-3ED6-4D98-BA7D-35714C360695}" sibTransId="{40CE7E6F-267D-4351-B826-78B30925CA21}"/>
    <dgm:cxn modelId="{52F1F889-56B3-43AE-82C9-822E9A8794B0}" type="presOf" srcId="{B21A65F6-D0C1-4C4F-89A5-803162CEFECA}" destId="{F5868227-A08D-4C9A-AA60-38B368D80082}" srcOrd="0" destOrd="0" presId="urn:microsoft.com/office/officeart/2005/8/layout/pyramid1"/>
    <dgm:cxn modelId="{AB19AA5F-88BE-4E8E-B6B1-1A2BFC77A266}" type="presOf" srcId="{B21A65F6-D0C1-4C4F-89A5-803162CEFECA}" destId="{EE1E075D-ED7D-483C-819E-8082C884C1B1}" srcOrd="1" destOrd="0" presId="urn:microsoft.com/office/officeart/2005/8/layout/pyramid1"/>
    <dgm:cxn modelId="{EF6E9D68-99B2-432C-A8D5-D26F0553F203}" type="presOf" srcId="{A3012954-7690-4BFE-B6B3-C37CE6AAFD76}" destId="{C6EEFB0E-9545-4A96-A780-BDFE8C84B0AF}" srcOrd="1" destOrd="0" presId="urn:microsoft.com/office/officeart/2005/8/layout/pyramid1"/>
    <dgm:cxn modelId="{AAE0DD95-F053-4A64-859B-C2A8D0F51397}" type="presParOf" srcId="{87433F32-4405-462F-BF2A-292050A992CB}" destId="{EA6C4083-0250-4D66-84D6-AA9153072949}" srcOrd="0" destOrd="0" presId="urn:microsoft.com/office/officeart/2005/8/layout/pyramid1"/>
    <dgm:cxn modelId="{4F3AA999-2663-4D4E-ABDF-D36535F547B7}" type="presParOf" srcId="{EA6C4083-0250-4D66-84D6-AA9153072949}" destId="{F5868227-A08D-4C9A-AA60-38B368D80082}" srcOrd="0" destOrd="0" presId="urn:microsoft.com/office/officeart/2005/8/layout/pyramid1"/>
    <dgm:cxn modelId="{AD0C9414-155A-42A5-8EBE-A641B2E5A1A9}" type="presParOf" srcId="{EA6C4083-0250-4D66-84D6-AA9153072949}" destId="{EE1E075D-ED7D-483C-819E-8082C884C1B1}" srcOrd="1" destOrd="0" presId="urn:microsoft.com/office/officeart/2005/8/layout/pyramid1"/>
    <dgm:cxn modelId="{C5898C59-E11A-4657-9DEA-F0BD0ED4FB87}" type="presParOf" srcId="{87433F32-4405-462F-BF2A-292050A992CB}" destId="{F6042C85-9929-445E-B719-E16155B002C5}" srcOrd="1" destOrd="0" presId="urn:microsoft.com/office/officeart/2005/8/layout/pyramid1"/>
    <dgm:cxn modelId="{ED2A3D5E-97E4-4C98-853C-8B33FC9DA91C}" type="presParOf" srcId="{F6042C85-9929-445E-B719-E16155B002C5}" destId="{56C43D83-B8CD-4EC4-8EA4-DAA4A6EB6949}" srcOrd="0" destOrd="0" presId="urn:microsoft.com/office/officeart/2005/8/layout/pyramid1"/>
    <dgm:cxn modelId="{56EA8899-F46A-4B2C-846D-0E5CCE94598A}" type="presParOf" srcId="{F6042C85-9929-445E-B719-E16155B002C5}" destId="{C5756D73-17FC-4421-BB9D-97BE1851D23D}" srcOrd="1" destOrd="0" presId="urn:microsoft.com/office/officeart/2005/8/layout/pyramid1"/>
    <dgm:cxn modelId="{38A2FAD1-4DE9-423F-AA83-77F241EA3DC7}" type="presParOf" srcId="{87433F32-4405-462F-BF2A-292050A992CB}" destId="{A3C71D2D-A2D3-4C61-9995-B6152DE33535}" srcOrd="2" destOrd="0" presId="urn:microsoft.com/office/officeart/2005/8/layout/pyramid1"/>
    <dgm:cxn modelId="{1434AB6E-D7D3-471D-92C8-C3EEAA2462A0}" type="presParOf" srcId="{A3C71D2D-A2D3-4C61-9995-B6152DE33535}" destId="{95AC05D6-A389-459C-BFD5-3DB24BFD8967}" srcOrd="0" destOrd="0" presId="urn:microsoft.com/office/officeart/2005/8/layout/pyramid1"/>
    <dgm:cxn modelId="{1D9CE593-2062-4A66-BC52-89A06B66A8E4}" type="presParOf" srcId="{A3C71D2D-A2D3-4C61-9995-B6152DE33535}" destId="{C6EEFB0E-9545-4A96-A780-BDFE8C84B0AF}" srcOrd="1" destOrd="0" presId="urn:microsoft.com/office/officeart/2005/8/layout/pyramid1"/>
    <dgm:cxn modelId="{2F160F90-4A1C-442B-A49D-438142A9F73D}" type="presParOf" srcId="{87433F32-4405-462F-BF2A-292050A992CB}" destId="{D6888EA1-F588-4EAF-839A-3A14FEC2A9AB}" srcOrd="3" destOrd="0" presId="urn:microsoft.com/office/officeart/2005/8/layout/pyramid1"/>
    <dgm:cxn modelId="{37E9A9A3-9272-4C43-A80D-DC5940621D99}" type="presParOf" srcId="{D6888EA1-F588-4EAF-839A-3A14FEC2A9AB}" destId="{CB3D9C23-D656-4457-985C-1E40691F47AC}" srcOrd="0" destOrd="0" presId="urn:microsoft.com/office/officeart/2005/8/layout/pyramid1"/>
    <dgm:cxn modelId="{E78BA503-553D-4F07-9596-1CC0D7A57837}" type="presParOf" srcId="{D6888EA1-F588-4EAF-839A-3A14FEC2A9AB}" destId="{8388412F-DA58-4D07-8601-3F28E1EEBD2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D494F-7B82-424F-A7CA-9217813C4F6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FCB773B-5F6A-4E37-83AF-8610DC62D441}">
      <dgm:prSet phldrT="[Text]" custT="1"/>
      <dgm:spPr/>
      <dgm:t>
        <a:bodyPr/>
        <a:lstStyle/>
        <a:p>
          <a:pPr algn="l"/>
          <a:r>
            <a:rPr lang="en-US" sz="1600" b="1" dirty="0">
              <a:solidFill>
                <a:schemeClr val="tx1"/>
              </a:solidFill>
            </a:rPr>
            <a:t>Pre-Launch Training</a:t>
          </a:r>
        </a:p>
      </dgm:t>
    </dgm:pt>
    <dgm:pt modelId="{C186FD08-BB6F-434D-88CC-B22B86653C9A}" type="parTrans" cxnId="{19B7F984-D8D3-4927-9486-1212AFA8EFFD}">
      <dgm:prSet/>
      <dgm:spPr/>
      <dgm:t>
        <a:bodyPr/>
        <a:lstStyle/>
        <a:p>
          <a:endParaRPr lang="en-US"/>
        </a:p>
      </dgm:t>
    </dgm:pt>
    <dgm:pt modelId="{BE3A463B-929E-4B33-8487-1984E6641C93}" type="sibTrans" cxnId="{19B7F984-D8D3-4927-9486-1212AFA8EFFD}">
      <dgm:prSet/>
      <dgm:spPr/>
      <dgm:t>
        <a:bodyPr/>
        <a:lstStyle/>
        <a:p>
          <a:endParaRPr lang="en-US"/>
        </a:p>
      </dgm:t>
    </dgm:pt>
    <dgm:pt modelId="{221C2365-E919-4EEC-A59C-5CD63038FC5E}">
      <dgm:prSet phldrT="[Text]" custT="1"/>
      <dgm:spPr/>
      <dgm:t>
        <a:bodyPr/>
        <a:lstStyle/>
        <a:p>
          <a:pPr algn="ctr"/>
          <a:r>
            <a:rPr lang="en-US" sz="1600" b="1" dirty="0">
              <a:solidFill>
                <a:schemeClr val="tx1"/>
              </a:solidFill>
            </a:rPr>
            <a:t>In-Person Clinician Training</a:t>
          </a:r>
          <a:r>
            <a:rPr lang="en-US" sz="1600" dirty="0">
              <a:solidFill>
                <a:schemeClr val="tx1"/>
              </a:solidFill>
            </a:rPr>
            <a:t> </a:t>
          </a:r>
        </a:p>
      </dgm:t>
    </dgm:pt>
    <dgm:pt modelId="{07879763-ABDE-497B-A409-DA62EE719CF9}" type="parTrans" cxnId="{BE43C413-F4D6-44CB-8B44-8EE2746A0DFC}">
      <dgm:prSet/>
      <dgm:spPr/>
      <dgm:t>
        <a:bodyPr/>
        <a:lstStyle/>
        <a:p>
          <a:endParaRPr lang="en-US"/>
        </a:p>
      </dgm:t>
    </dgm:pt>
    <dgm:pt modelId="{03637700-4DCE-4FC5-8E47-05A6ECE56358}" type="sibTrans" cxnId="{BE43C413-F4D6-44CB-8B44-8EE2746A0DFC}">
      <dgm:prSet/>
      <dgm:spPr/>
      <dgm:t>
        <a:bodyPr/>
        <a:lstStyle/>
        <a:p>
          <a:endParaRPr lang="en-US"/>
        </a:p>
      </dgm:t>
    </dgm:pt>
    <dgm:pt modelId="{20366196-8C72-4FFC-8A1E-7122F6F70B50}">
      <dgm:prSet custT="1"/>
      <dgm:spPr/>
      <dgm:t>
        <a:bodyPr/>
        <a:lstStyle/>
        <a:p>
          <a:pPr algn="ctr"/>
          <a:r>
            <a:rPr lang="en-US" sz="1600" b="1" dirty="0">
              <a:solidFill>
                <a:schemeClr val="tx1"/>
              </a:solidFill>
            </a:rPr>
            <a:t>Post-Launch Coaching/Technical Assistance</a:t>
          </a:r>
          <a:endParaRPr lang="en-US" sz="2800" b="1" dirty="0">
            <a:solidFill>
              <a:schemeClr val="tx1"/>
            </a:solidFill>
          </a:endParaRPr>
        </a:p>
      </dgm:t>
    </dgm:pt>
    <dgm:pt modelId="{8C395218-3FEC-4936-AB53-C7CDB5648459}" type="parTrans" cxnId="{A00084D8-9933-48CC-898A-44B22503B3F7}">
      <dgm:prSet/>
      <dgm:spPr/>
      <dgm:t>
        <a:bodyPr/>
        <a:lstStyle/>
        <a:p>
          <a:endParaRPr lang="en-US"/>
        </a:p>
      </dgm:t>
    </dgm:pt>
    <dgm:pt modelId="{3EB4D6AC-82A7-4461-B51A-3E8E9A2BD4CF}" type="sibTrans" cxnId="{A00084D8-9933-48CC-898A-44B22503B3F7}">
      <dgm:prSet/>
      <dgm:spPr/>
      <dgm:t>
        <a:bodyPr/>
        <a:lstStyle/>
        <a:p>
          <a:endParaRPr lang="en-US"/>
        </a:p>
      </dgm:t>
    </dgm:pt>
    <dgm:pt modelId="{7EF466DC-6FFF-4C1B-9D33-9EB8428ED96F}" type="pres">
      <dgm:prSet presAssocID="{E0FD494F-7B82-424F-A7CA-9217813C4F6A}" presName="arrowDiagram" presStyleCnt="0">
        <dgm:presLayoutVars>
          <dgm:chMax val="5"/>
          <dgm:dir/>
          <dgm:resizeHandles val="exact"/>
        </dgm:presLayoutVars>
      </dgm:prSet>
      <dgm:spPr/>
    </dgm:pt>
    <dgm:pt modelId="{3EE0EB63-228B-46E3-806C-A6C15E5C04B3}" type="pres">
      <dgm:prSet presAssocID="{E0FD494F-7B82-424F-A7CA-9217813C4F6A}" presName="arrow" presStyleLbl="bgShp" presStyleIdx="0" presStyleCnt="1" custScaleX="117500" custScaleY="100000" custLinFactNeighborX="1172" custLinFactNeighborY="-1978"/>
      <dgm:spPr>
        <a:solidFill>
          <a:schemeClr val="accent1">
            <a:lumMod val="20000"/>
            <a:lumOff val="80000"/>
            <a:alpha val="75000"/>
          </a:schemeClr>
        </a:solidFill>
      </dgm:spPr>
    </dgm:pt>
    <dgm:pt modelId="{F7070985-33A6-4A8F-81F8-43EB2AC7D0B4}" type="pres">
      <dgm:prSet presAssocID="{E0FD494F-7B82-424F-A7CA-9217813C4F6A}" presName="arrowDiagram3" presStyleCnt="0"/>
      <dgm:spPr/>
    </dgm:pt>
    <dgm:pt modelId="{A08943CC-36DE-40AD-90B1-6CCA3B81AF6D}" type="pres">
      <dgm:prSet presAssocID="{2FCB773B-5F6A-4E37-83AF-8610DC62D441}" presName="bullet3a" presStyleLbl="node1" presStyleIdx="0" presStyleCnt="3" custLinFactX="165501" custLinFactY="-162430" custLinFactNeighborX="200000" custLinFactNeighborY="-200000"/>
      <dgm:spPr>
        <a:noFill/>
        <a:ln>
          <a:noFill/>
        </a:ln>
      </dgm:spPr>
    </dgm:pt>
    <dgm:pt modelId="{0197CC26-E649-492D-86D1-956AF9E2D09B}" type="pres">
      <dgm:prSet presAssocID="{2FCB773B-5F6A-4E37-83AF-8610DC62D441}" presName="textBox3a" presStyleLbl="revTx" presStyleIdx="0" presStyleCnt="3" custScaleX="142453" custScaleY="34666" custLinFactNeighborX="-55009" custLinFactNeighborY="-78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3F687-63DA-4EBF-A5FC-60D4EA20108F}" type="pres">
      <dgm:prSet presAssocID="{221C2365-E919-4EEC-A59C-5CD63038FC5E}" presName="bullet3b" presStyleLbl="node1" presStyleIdx="1" presStyleCnt="3" custLinFactX="61127" custLinFactNeighborX="100000" custLinFactNeighborY="-75827"/>
      <dgm:spPr>
        <a:noFill/>
        <a:ln>
          <a:noFill/>
        </a:ln>
      </dgm:spPr>
    </dgm:pt>
    <dgm:pt modelId="{16380245-D70E-43AC-8E13-E57212FB81D8}" type="pres">
      <dgm:prSet presAssocID="{221C2365-E919-4EEC-A59C-5CD63038FC5E}" presName="textBox3b" presStyleLbl="revTx" presStyleIdx="1" presStyleCnt="3" custScaleX="200026" custLinFactNeighborX="9952" custLinFactNeighborY="-9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E13C1-E72C-4495-94AE-DFEABC13941F}" type="pres">
      <dgm:prSet presAssocID="{20366196-8C72-4FFC-8A1E-7122F6F70B50}" presName="bullet3c" presStyleLbl="node1" presStyleIdx="2" presStyleCnt="3" custLinFactNeighborX="53320" custLinFactNeighborY="-9926"/>
      <dgm:spPr>
        <a:noFill/>
        <a:ln>
          <a:noFill/>
        </a:ln>
      </dgm:spPr>
    </dgm:pt>
    <dgm:pt modelId="{34943103-1972-4ADC-A63B-926EA4DDA663}" type="pres">
      <dgm:prSet presAssocID="{20366196-8C72-4FFC-8A1E-7122F6F70B50}" presName="textBox3c" presStyleLbl="revTx" presStyleIdx="2" presStyleCnt="3" custScaleX="215797" custScaleY="32321" custLinFactNeighborX="58798" custLinFactNeighborY="-46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E7FDE4-5B06-4E28-884F-F98612393BB8}" type="presOf" srcId="{20366196-8C72-4FFC-8A1E-7122F6F70B50}" destId="{34943103-1972-4ADC-A63B-926EA4DDA663}" srcOrd="0" destOrd="0" presId="urn:microsoft.com/office/officeart/2005/8/layout/arrow2"/>
    <dgm:cxn modelId="{A00084D8-9933-48CC-898A-44B22503B3F7}" srcId="{E0FD494F-7B82-424F-A7CA-9217813C4F6A}" destId="{20366196-8C72-4FFC-8A1E-7122F6F70B50}" srcOrd="2" destOrd="0" parTransId="{8C395218-3FEC-4936-AB53-C7CDB5648459}" sibTransId="{3EB4D6AC-82A7-4461-B51A-3E8E9A2BD4CF}"/>
    <dgm:cxn modelId="{4FDD6A2B-5E56-4575-ACDE-AAECC1B17F8E}" type="presOf" srcId="{E0FD494F-7B82-424F-A7CA-9217813C4F6A}" destId="{7EF466DC-6FFF-4C1B-9D33-9EB8428ED96F}" srcOrd="0" destOrd="0" presId="urn:microsoft.com/office/officeart/2005/8/layout/arrow2"/>
    <dgm:cxn modelId="{E532AF7F-F0EE-4612-9FCE-CA9773287547}" type="presOf" srcId="{221C2365-E919-4EEC-A59C-5CD63038FC5E}" destId="{16380245-D70E-43AC-8E13-E57212FB81D8}" srcOrd="0" destOrd="0" presId="urn:microsoft.com/office/officeart/2005/8/layout/arrow2"/>
    <dgm:cxn modelId="{19B7F984-D8D3-4927-9486-1212AFA8EFFD}" srcId="{E0FD494F-7B82-424F-A7CA-9217813C4F6A}" destId="{2FCB773B-5F6A-4E37-83AF-8610DC62D441}" srcOrd="0" destOrd="0" parTransId="{C186FD08-BB6F-434D-88CC-B22B86653C9A}" sibTransId="{BE3A463B-929E-4B33-8487-1984E6641C93}"/>
    <dgm:cxn modelId="{3B937FCF-1025-4BE9-AF11-208203E6B6F9}" type="presOf" srcId="{2FCB773B-5F6A-4E37-83AF-8610DC62D441}" destId="{0197CC26-E649-492D-86D1-956AF9E2D09B}" srcOrd="0" destOrd="0" presId="urn:microsoft.com/office/officeart/2005/8/layout/arrow2"/>
    <dgm:cxn modelId="{BE43C413-F4D6-44CB-8B44-8EE2746A0DFC}" srcId="{E0FD494F-7B82-424F-A7CA-9217813C4F6A}" destId="{221C2365-E919-4EEC-A59C-5CD63038FC5E}" srcOrd="1" destOrd="0" parTransId="{07879763-ABDE-497B-A409-DA62EE719CF9}" sibTransId="{03637700-4DCE-4FC5-8E47-05A6ECE56358}"/>
    <dgm:cxn modelId="{93073D38-523F-4FC5-A0F5-7F8FCB29B379}" type="presParOf" srcId="{7EF466DC-6FFF-4C1B-9D33-9EB8428ED96F}" destId="{3EE0EB63-228B-46E3-806C-A6C15E5C04B3}" srcOrd="0" destOrd="0" presId="urn:microsoft.com/office/officeart/2005/8/layout/arrow2"/>
    <dgm:cxn modelId="{55F4F9C1-EA57-4434-A415-A6C1B812B44D}" type="presParOf" srcId="{7EF466DC-6FFF-4C1B-9D33-9EB8428ED96F}" destId="{F7070985-33A6-4A8F-81F8-43EB2AC7D0B4}" srcOrd="1" destOrd="0" presId="urn:microsoft.com/office/officeart/2005/8/layout/arrow2"/>
    <dgm:cxn modelId="{945E804C-BFD5-41C5-B8BA-7D149C134F2F}" type="presParOf" srcId="{F7070985-33A6-4A8F-81F8-43EB2AC7D0B4}" destId="{A08943CC-36DE-40AD-90B1-6CCA3B81AF6D}" srcOrd="0" destOrd="0" presId="urn:microsoft.com/office/officeart/2005/8/layout/arrow2"/>
    <dgm:cxn modelId="{69BF7E50-508B-426A-B753-7B87755C1C01}" type="presParOf" srcId="{F7070985-33A6-4A8F-81F8-43EB2AC7D0B4}" destId="{0197CC26-E649-492D-86D1-956AF9E2D09B}" srcOrd="1" destOrd="0" presId="urn:microsoft.com/office/officeart/2005/8/layout/arrow2"/>
    <dgm:cxn modelId="{A64951B6-F1DA-4876-81D9-0512F51255D8}" type="presParOf" srcId="{F7070985-33A6-4A8F-81F8-43EB2AC7D0B4}" destId="{AA83F687-63DA-4EBF-A5FC-60D4EA20108F}" srcOrd="2" destOrd="0" presId="urn:microsoft.com/office/officeart/2005/8/layout/arrow2"/>
    <dgm:cxn modelId="{5B64A802-135F-4291-8934-BA2435FFE894}" type="presParOf" srcId="{F7070985-33A6-4A8F-81F8-43EB2AC7D0B4}" destId="{16380245-D70E-43AC-8E13-E57212FB81D8}" srcOrd="3" destOrd="0" presId="urn:microsoft.com/office/officeart/2005/8/layout/arrow2"/>
    <dgm:cxn modelId="{8B30F8A4-249B-4EFC-8539-577BDDC6FC4D}" type="presParOf" srcId="{F7070985-33A6-4A8F-81F8-43EB2AC7D0B4}" destId="{3B7E13C1-E72C-4495-94AE-DFEABC13941F}" srcOrd="4" destOrd="0" presId="urn:microsoft.com/office/officeart/2005/8/layout/arrow2"/>
    <dgm:cxn modelId="{3AC3CF09-12A1-45B5-97DF-BC357E49E57E}" type="presParOf" srcId="{F7070985-33A6-4A8F-81F8-43EB2AC7D0B4}" destId="{34943103-1972-4ADC-A63B-926EA4DDA66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B2297-9D30-41AF-A54C-3A181C9A194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826A6189-CF50-4A7A-BD57-7D0DA8E34905}">
      <dgm:prSet phldrT="[Text]"/>
      <dgm:spPr/>
      <dgm:t>
        <a:bodyPr/>
        <a:lstStyle/>
        <a:p>
          <a:r>
            <a:rPr lang="en-US" dirty="0"/>
            <a:t>Learning </a:t>
          </a:r>
          <a:r>
            <a:rPr lang="en-US" dirty="0" err="1"/>
            <a:t>Collaboratives</a:t>
          </a:r>
          <a:endParaRPr lang="en-US" dirty="0"/>
        </a:p>
      </dgm:t>
    </dgm:pt>
    <dgm:pt modelId="{D63F22C5-D576-4A60-B07B-99389B96BCC9}" type="parTrans" cxnId="{4E081750-17BE-4402-9692-4E2487C4896D}">
      <dgm:prSet/>
      <dgm:spPr/>
      <dgm:t>
        <a:bodyPr/>
        <a:lstStyle/>
        <a:p>
          <a:endParaRPr lang="en-US"/>
        </a:p>
      </dgm:t>
    </dgm:pt>
    <dgm:pt modelId="{777DAE04-2F97-42BE-9C5E-5D14B0745960}" type="sibTrans" cxnId="{4E081750-17BE-4402-9692-4E2487C4896D}">
      <dgm:prSet/>
      <dgm:spPr/>
      <dgm:t>
        <a:bodyPr/>
        <a:lstStyle/>
        <a:p>
          <a:endParaRPr lang="en-US"/>
        </a:p>
      </dgm:t>
    </dgm:pt>
    <dgm:pt modelId="{04EC6946-867B-4ECF-8DEA-2FD526357453}">
      <dgm:prSet phldrT="[Text]"/>
      <dgm:spPr/>
      <dgm:t>
        <a:bodyPr/>
        <a:lstStyle/>
        <a:p>
          <a:r>
            <a:rPr lang="en-US" dirty="0"/>
            <a:t>In Person Trainings</a:t>
          </a:r>
        </a:p>
      </dgm:t>
    </dgm:pt>
    <dgm:pt modelId="{905A1090-D171-4438-8D58-0081166EFF7F}" type="parTrans" cxnId="{FC3E1B2D-195B-497C-B8D1-AF4186F83CE8}">
      <dgm:prSet/>
      <dgm:spPr/>
      <dgm:t>
        <a:bodyPr/>
        <a:lstStyle/>
        <a:p>
          <a:endParaRPr lang="en-US"/>
        </a:p>
      </dgm:t>
    </dgm:pt>
    <dgm:pt modelId="{80755E7E-3382-4302-82D7-A0B482194AA0}" type="sibTrans" cxnId="{FC3E1B2D-195B-497C-B8D1-AF4186F83CE8}">
      <dgm:prSet/>
      <dgm:spPr/>
      <dgm:t>
        <a:bodyPr/>
        <a:lstStyle/>
        <a:p>
          <a:endParaRPr lang="en-US"/>
        </a:p>
      </dgm:t>
    </dgm:pt>
    <dgm:pt modelId="{FEED0C98-18E8-4314-911F-3421BBDDDE92}">
      <dgm:prSet phldrT="[Text]"/>
      <dgm:spPr/>
      <dgm:t>
        <a:bodyPr/>
        <a:lstStyle/>
        <a:p>
          <a:r>
            <a:rPr lang="en-US" dirty="0"/>
            <a:t>Online Training </a:t>
          </a:r>
        </a:p>
      </dgm:t>
    </dgm:pt>
    <dgm:pt modelId="{C8391D76-4FCA-4CD6-99FC-F769C325786D}" type="parTrans" cxnId="{C02A0130-1320-4AD9-B0B1-5D55CDB5E531}">
      <dgm:prSet/>
      <dgm:spPr/>
      <dgm:t>
        <a:bodyPr/>
        <a:lstStyle/>
        <a:p>
          <a:endParaRPr lang="en-US"/>
        </a:p>
      </dgm:t>
    </dgm:pt>
    <dgm:pt modelId="{F6C83EF0-EC79-406A-9897-0F21FFE64A9A}" type="sibTrans" cxnId="{C02A0130-1320-4AD9-B0B1-5D55CDB5E531}">
      <dgm:prSet/>
      <dgm:spPr/>
      <dgm:t>
        <a:bodyPr/>
        <a:lstStyle/>
        <a:p>
          <a:endParaRPr lang="en-US"/>
        </a:p>
      </dgm:t>
    </dgm:pt>
    <dgm:pt modelId="{BF9F68E6-114C-4CD7-9AA8-1133257FDD54}" type="pres">
      <dgm:prSet presAssocID="{ACAB2297-9D30-41AF-A54C-3A181C9A194B}" presName="compositeShape" presStyleCnt="0">
        <dgm:presLayoutVars>
          <dgm:dir/>
          <dgm:resizeHandles/>
        </dgm:presLayoutVars>
      </dgm:prSet>
      <dgm:spPr/>
    </dgm:pt>
    <dgm:pt modelId="{414DCD38-EC83-41F0-9E03-0781B816A72C}" type="pres">
      <dgm:prSet presAssocID="{ACAB2297-9D30-41AF-A54C-3A181C9A194B}" presName="pyramid" presStyleLbl="node1" presStyleIdx="0" presStyleCnt="1" custLinFactNeighborX="5541" custLinFactNeighborY="-10521"/>
      <dgm:spPr/>
    </dgm:pt>
    <dgm:pt modelId="{4E0B51E6-931E-46B2-A089-6DB159821E41}" type="pres">
      <dgm:prSet presAssocID="{ACAB2297-9D30-41AF-A54C-3A181C9A194B}" presName="theList" presStyleCnt="0"/>
      <dgm:spPr/>
    </dgm:pt>
    <dgm:pt modelId="{65239D05-80EF-40C8-83CE-8084E86A4BAD}" type="pres">
      <dgm:prSet presAssocID="{04EC6946-867B-4ECF-8DEA-2FD526357453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DD257-B278-46D5-81AC-B9F0E5F333B5}" type="pres">
      <dgm:prSet presAssocID="{04EC6946-867B-4ECF-8DEA-2FD526357453}" presName="aSpace" presStyleCnt="0"/>
      <dgm:spPr/>
    </dgm:pt>
    <dgm:pt modelId="{A6472322-EAEC-41D9-9BB9-5E492A48E97A}" type="pres">
      <dgm:prSet presAssocID="{FEED0C98-18E8-4314-911F-3421BBDDDE9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A8AB8-A641-4A0E-9126-9A3A46515824}" type="pres">
      <dgm:prSet presAssocID="{FEED0C98-18E8-4314-911F-3421BBDDDE92}" presName="aSpace" presStyleCnt="0"/>
      <dgm:spPr/>
    </dgm:pt>
    <dgm:pt modelId="{D4CA1A3C-6C45-4A7A-8F3D-9E99E1A305E5}" type="pres">
      <dgm:prSet presAssocID="{826A6189-CF50-4A7A-BD57-7D0DA8E3490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9FABA-029D-4AC9-8460-CFFE9A7E9A5C}" type="pres">
      <dgm:prSet presAssocID="{826A6189-CF50-4A7A-BD57-7D0DA8E34905}" presName="aSpace" presStyleCnt="0"/>
      <dgm:spPr/>
    </dgm:pt>
  </dgm:ptLst>
  <dgm:cxnLst>
    <dgm:cxn modelId="{4E081750-17BE-4402-9692-4E2487C4896D}" srcId="{ACAB2297-9D30-41AF-A54C-3A181C9A194B}" destId="{826A6189-CF50-4A7A-BD57-7D0DA8E34905}" srcOrd="2" destOrd="0" parTransId="{D63F22C5-D576-4A60-B07B-99389B96BCC9}" sibTransId="{777DAE04-2F97-42BE-9C5E-5D14B0745960}"/>
    <dgm:cxn modelId="{C02A0130-1320-4AD9-B0B1-5D55CDB5E531}" srcId="{ACAB2297-9D30-41AF-A54C-3A181C9A194B}" destId="{FEED0C98-18E8-4314-911F-3421BBDDDE92}" srcOrd="1" destOrd="0" parTransId="{C8391D76-4FCA-4CD6-99FC-F769C325786D}" sibTransId="{F6C83EF0-EC79-406A-9897-0F21FFE64A9A}"/>
    <dgm:cxn modelId="{01AEF9AA-CC5E-4FA4-A125-B8CE0A0F7033}" type="presOf" srcId="{FEED0C98-18E8-4314-911F-3421BBDDDE92}" destId="{A6472322-EAEC-41D9-9BB9-5E492A48E97A}" srcOrd="0" destOrd="0" presId="urn:microsoft.com/office/officeart/2005/8/layout/pyramid2"/>
    <dgm:cxn modelId="{CBC554A5-1571-4C0A-8E04-24C782E6717C}" type="presOf" srcId="{04EC6946-867B-4ECF-8DEA-2FD526357453}" destId="{65239D05-80EF-40C8-83CE-8084E86A4BAD}" srcOrd="0" destOrd="0" presId="urn:microsoft.com/office/officeart/2005/8/layout/pyramid2"/>
    <dgm:cxn modelId="{FC3E1B2D-195B-497C-B8D1-AF4186F83CE8}" srcId="{ACAB2297-9D30-41AF-A54C-3A181C9A194B}" destId="{04EC6946-867B-4ECF-8DEA-2FD526357453}" srcOrd="0" destOrd="0" parTransId="{905A1090-D171-4438-8D58-0081166EFF7F}" sibTransId="{80755E7E-3382-4302-82D7-A0B482194AA0}"/>
    <dgm:cxn modelId="{4D9CFC09-8D66-4B18-A4B9-A15EE7710412}" type="presOf" srcId="{826A6189-CF50-4A7A-BD57-7D0DA8E34905}" destId="{D4CA1A3C-6C45-4A7A-8F3D-9E99E1A305E5}" srcOrd="0" destOrd="0" presId="urn:microsoft.com/office/officeart/2005/8/layout/pyramid2"/>
    <dgm:cxn modelId="{E2240F30-6F8A-45F0-B17A-7456D4AFAB4C}" type="presOf" srcId="{ACAB2297-9D30-41AF-A54C-3A181C9A194B}" destId="{BF9F68E6-114C-4CD7-9AA8-1133257FDD54}" srcOrd="0" destOrd="0" presId="urn:microsoft.com/office/officeart/2005/8/layout/pyramid2"/>
    <dgm:cxn modelId="{E8DFA59A-ACC7-4DF4-B9A4-9AAB69C996AE}" type="presParOf" srcId="{BF9F68E6-114C-4CD7-9AA8-1133257FDD54}" destId="{414DCD38-EC83-41F0-9E03-0781B816A72C}" srcOrd="0" destOrd="0" presId="urn:microsoft.com/office/officeart/2005/8/layout/pyramid2"/>
    <dgm:cxn modelId="{EACAD820-5EDB-4FFC-85F8-711FDB3CAC51}" type="presParOf" srcId="{BF9F68E6-114C-4CD7-9AA8-1133257FDD54}" destId="{4E0B51E6-931E-46B2-A089-6DB159821E41}" srcOrd="1" destOrd="0" presId="urn:microsoft.com/office/officeart/2005/8/layout/pyramid2"/>
    <dgm:cxn modelId="{7C3C4AAE-70AA-458C-867C-38514CFA937D}" type="presParOf" srcId="{4E0B51E6-931E-46B2-A089-6DB159821E41}" destId="{65239D05-80EF-40C8-83CE-8084E86A4BAD}" srcOrd="0" destOrd="0" presId="urn:microsoft.com/office/officeart/2005/8/layout/pyramid2"/>
    <dgm:cxn modelId="{3D41AB63-2465-4BB4-A4D8-AAA5F9968FC3}" type="presParOf" srcId="{4E0B51E6-931E-46B2-A089-6DB159821E41}" destId="{2D6DD257-B278-46D5-81AC-B9F0E5F333B5}" srcOrd="1" destOrd="0" presId="urn:microsoft.com/office/officeart/2005/8/layout/pyramid2"/>
    <dgm:cxn modelId="{9908A7FA-BDDF-48C5-857A-C1B723A3A931}" type="presParOf" srcId="{4E0B51E6-931E-46B2-A089-6DB159821E41}" destId="{A6472322-EAEC-41D9-9BB9-5E492A48E97A}" srcOrd="2" destOrd="0" presId="urn:microsoft.com/office/officeart/2005/8/layout/pyramid2"/>
    <dgm:cxn modelId="{D04F25AB-F0B1-4F2E-870E-7F5B9F9914A0}" type="presParOf" srcId="{4E0B51E6-931E-46B2-A089-6DB159821E41}" destId="{804A8AB8-A641-4A0E-9126-9A3A46515824}" srcOrd="3" destOrd="0" presId="urn:microsoft.com/office/officeart/2005/8/layout/pyramid2"/>
    <dgm:cxn modelId="{BFEE8E49-8B78-45C9-A558-6F86FAC1B5AB}" type="presParOf" srcId="{4E0B51E6-931E-46B2-A089-6DB159821E41}" destId="{D4CA1A3C-6C45-4A7A-8F3D-9E99E1A305E5}" srcOrd="4" destOrd="0" presId="urn:microsoft.com/office/officeart/2005/8/layout/pyramid2"/>
    <dgm:cxn modelId="{CB256CF2-F33A-413A-B60D-261360997C7E}" type="presParOf" srcId="{4E0B51E6-931E-46B2-A089-6DB159821E41}" destId="{5C39FABA-029D-4AC9-8460-CFFE9A7E9A5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68227-A08D-4C9A-AA60-38B368D80082}">
      <dsp:nvSpPr>
        <dsp:cNvPr id="0" name=""/>
        <dsp:cNvSpPr/>
      </dsp:nvSpPr>
      <dsp:spPr>
        <a:xfrm>
          <a:off x="2789417" y="0"/>
          <a:ext cx="931813" cy="690232"/>
        </a:xfrm>
        <a:prstGeom prst="trapezoid">
          <a:avLst>
            <a:gd name="adj" fmla="val 67500"/>
          </a:avLst>
        </a:prstGeom>
        <a:solidFill>
          <a:srgbClr val="6079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solidFill>
              <a:schemeClr val="bg1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>
              <a:solidFill>
                <a:schemeClr val="bg1"/>
              </a:solidFill>
            </a:rPr>
            <a:t>Hospital</a:t>
          </a:r>
        </a:p>
      </dsp:txBody>
      <dsp:txXfrm>
        <a:off x="2789417" y="0"/>
        <a:ext cx="931813" cy="690232"/>
      </dsp:txXfrm>
    </dsp:sp>
    <dsp:sp modelId="{56C43D83-B8CD-4EC4-8EA4-DAA4A6EB6949}">
      <dsp:nvSpPr>
        <dsp:cNvPr id="0" name=""/>
        <dsp:cNvSpPr/>
      </dsp:nvSpPr>
      <dsp:spPr>
        <a:xfrm>
          <a:off x="2341592" y="690232"/>
          <a:ext cx="1827462" cy="663443"/>
        </a:xfrm>
        <a:prstGeom prst="trapezoid">
          <a:avLst>
            <a:gd name="adj" fmla="val 67500"/>
          </a:avLst>
        </a:prstGeom>
        <a:solidFill>
          <a:srgbClr val="6079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chemeClr val="bg1"/>
              </a:solidFill>
            </a:rPr>
            <a:t>Community Mental Health Care</a:t>
          </a:r>
        </a:p>
      </dsp:txBody>
      <dsp:txXfrm>
        <a:off x="2661398" y="690232"/>
        <a:ext cx="1187850" cy="663443"/>
      </dsp:txXfrm>
    </dsp:sp>
    <dsp:sp modelId="{95AC05D6-A389-459C-BFD5-3DB24BFD8967}">
      <dsp:nvSpPr>
        <dsp:cNvPr id="0" name=""/>
        <dsp:cNvSpPr/>
      </dsp:nvSpPr>
      <dsp:spPr>
        <a:xfrm>
          <a:off x="1032876" y="1353675"/>
          <a:ext cx="4444894" cy="1938838"/>
        </a:xfrm>
        <a:prstGeom prst="trapezoid">
          <a:avLst>
            <a:gd name="adj" fmla="val 67500"/>
          </a:avLst>
        </a:prstGeom>
        <a:solidFill>
          <a:srgbClr val="2827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</a:rPr>
            <a:t>Collaborative Care </a:t>
          </a:r>
          <a:r>
            <a:rPr lang="en-US" sz="1000" b="1" kern="1200" dirty="0">
              <a:solidFill>
                <a:schemeClr val="bg1"/>
              </a:solidFill>
            </a:rPr>
            <a:t/>
          </a:r>
          <a:br>
            <a:rPr lang="en-US" sz="1000" b="1" kern="1200" dirty="0">
              <a:solidFill>
                <a:schemeClr val="bg1"/>
              </a:solidFill>
            </a:rPr>
          </a:br>
          <a:r>
            <a:rPr lang="en-US" sz="1000" b="1" kern="1200" dirty="0">
              <a:solidFill>
                <a:schemeClr val="bg1"/>
              </a:solidFill>
            </a:rPr>
            <a:t> </a:t>
          </a:r>
          <a:r>
            <a:rPr lang="en-US" sz="2000" b="1" kern="1200" dirty="0">
              <a:solidFill>
                <a:schemeClr val="bg1"/>
              </a:solidFill>
            </a:rPr>
            <a:t/>
          </a:r>
          <a:br>
            <a:rPr lang="en-US" sz="2000" b="1" kern="1200" dirty="0">
              <a:solidFill>
                <a:schemeClr val="bg1"/>
              </a:solidFill>
            </a:rPr>
          </a:br>
          <a:r>
            <a:rPr lang="en-US" sz="1600" b="1" kern="1200" dirty="0">
              <a:solidFill>
                <a:schemeClr val="bg1"/>
              </a:solidFill>
            </a:rPr>
            <a:t>Behavioral Health Consultant</a:t>
          </a:r>
          <a:br>
            <a:rPr lang="en-US" sz="1600" b="1" kern="1200" dirty="0">
              <a:solidFill>
                <a:schemeClr val="bg1"/>
              </a:solidFill>
            </a:rPr>
          </a:br>
          <a:r>
            <a:rPr lang="en-US" sz="1000" b="1" kern="1200" dirty="0">
              <a:solidFill>
                <a:schemeClr val="bg1"/>
              </a:solidFill>
            </a:rPr>
            <a:t/>
          </a:r>
          <a:br>
            <a:rPr lang="en-US" sz="1000" b="1" kern="1200" dirty="0">
              <a:solidFill>
                <a:schemeClr val="bg1"/>
              </a:solidFill>
            </a:rPr>
          </a:br>
          <a:endParaRPr lang="en-US" sz="1000" b="1" kern="1200" dirty="0">
            <a:solidFill>
              <a:schemeClr val="bg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Primary Care Provider</a:t>
          </a:r>
        </a:p>
      </dsp:txBody>
      <dsp:txXfrm>
        <a:off x="1810733" y="1353675"/>
        <a:ext cx="2889181" cy="1938838"/>
      </dsp:txXfrm>
    </dsp:sp>
    <dsp:sp modelId="{CB3D9C23-D656-4457-985C-1E40691F47AC}">
      <dsp:nvSpPr>
        <dsp:cNvPr id="0" name=""/>
        <dsp:cNvSpPr/>
      </dsp:nvSpPr>
      <dsp:spPr>
        <a:xfrm>
          <a:off x="0" y="3292514"/>
          <a:ext cx="6510648" cy="1530187"/>
        </a:xfrm>
        <a:prstGeom prst="trapezoid">
          <a:avLst>
            <a:gd name="adj" fmla="val 67500"/>
          </a:avLst>
        </a:prstGeom>
        <a:solidFill>
          <a:srgbClr val="71AF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Community-based Care</a:t>
          </a:r>
        </a:p>
      </dsp:txBody>
      <dsp:txXfrm>
        <a:off x="1139363" y="3292514"/>
        <a:ext cx="4231921" cy="15301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0EB63-228B-46E3-806C-A6C15E5C04B3}">
      <dsp:nvSpPr>
        <dsp:cNvPr id="0" name=""/>
        <dsp:cNvSpPr/>
      </dsp:nvSpPr>
      <dsp:spPr>
        <a:xfrm>
          <a:off x="604527" y="0"/>
          <a:ext cx="7241199" cy="385170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20000"/>
            <a:lumOff val="80000"/>
            <a:alpha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943CC-36DE-40AD-90B1-6CCA3B81AF6D}">
      <dsp:nvSpPr>
        <dsp:cNvPr id="0" name=""/>
        <dsp:cNvSpPr/>
      </dsp:nvSpPr>
      <dsp:spPr>
        <a:xfrm>
          <a:off x="2439849" y="2077720"/>
          <a:ext cx="160230" cy="16023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7CC26-E649-492D-86D1-956AF9E2D09B}">
      <dsp:nvSpPr>
        <dsp:cNvPr id="0" name=""/>
        <dsp:cNvSpPr/>
      </dsp:nvSpPr>
      <dsp:spPr>
        <a:xfrm>
          <a:off x="839643" y="2225234"/>
          <a:ext cx="2045503" cy="385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90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Pre-Launch Training</a:t>
          </a:r>
        </a:p>
      </dsp:txBody>
      <dsp:txXfrm>
        <a:off x="839643" y="2225234"/>
        <a:ext cx="2045503" cy="385881"/>
      </dsp:txXfrm>
    </dsp:sp>
    <dsp:sp modelId="{AA83F687-63DA-4EBF-A5FC-60D4EA20108F}">
      <dsp:nvSpPr>
        <dsp:cNvPr id="0" name=""/>
        <dsp:cNvSpPr/>
      </dsp:nvSpPr>
      <dsp:spPr>
        <a:xfrm>
          <a:off x="3735250" y="1391920"/>
          <a:ext cx="289647" cy="28964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80245-D70E-43AC-8E13-E57212FB81D8}">
      <dsp:nvSpPr>
        <dsp:cNvPr id="0" name=""/>
        <dsp:cNvSpPr/>
      </dsp:nvSpPr>
      <dsp:spPr>
        <a:xfrm>
          <a:off x="2820849" y="1556523"/>
          <a:ext cx="2958491" cy="2095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78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In-Person Clinician Training</a:t>
          </a:r>
          <a:r>
            <a:rPr lang="en-US" sz="1600" kern="1200" dirty="0">
              <a:solidFill>
                <a:schemeClr val="tx1"/>
              </a:solidFill>
            </a:rPr>
            <a:t> </a:t>
          </a:r>
        </a:p>
      </dsp:txBody>
      <dsp:txXfrm>
        <a:off x="2820849" y="1556523"/>
        <a:ext cx="2958491" cy="2095325"/>
      </dsp:txXfrm>
    </dsp:sp>
    <dsp:sp modelId="{3B7E13C1-E72C-4495-94AE-DFEABC13941F}">
      <dsp:nvSpPr>
        <dsp:cNvPr id="0" name=""/>
        <dsp:cNvSpPr/>
      </dsp:nvSpPr>
      <dsp:spPr>
        <a:xfrm>
          <a:off x="5183048" y="934719"/>
          <a:ext cx="400577" cy="400577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43103-1972-4ADC-A63B-926EA4DDA663}">
      <dsp:nvSpPr>
        <dsp:cNvPr id="0" name=""/>
        <dsp:cNvSpPr/>
      </dsp:nvSpPr>
      <dsp:spPr>
        <a:xfrm>
          <a:off x="5114046" y="848865"/>
          <a:ext cx="3191753" cy="865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257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tx1"/>
              </a:solidFill>
            </a:rPr>
            <a:t>Post-Launch Coaching/Technical Assistance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114046" y="848865"/>
        <a:ext cx="3191753" cy="865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DCD38-EC83-41F0-9E03-0781B816A72C}">
      <dsp:nvSpPr>
        <dsp:cNvPr id="0" name=""/>
        <dsp:cNvSpPr/>
      </dsp:nvSpPr>
      <dsp:spPr>
        <a:xfrm>
          <a:off x="1219203" y="0"/>
          <a:ext cx="2172853" cy="217285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39D05-80EF-40C8-83CE-8084E86A4BAD}">
      <dsp:nvSpPr>
        <dsp:cNvPr id="0" name=""/>
        <dsp:cNvSpPr/>
      </dsp:nvSpPr>
      <dsp:spPr>
        <a:xfrm>
          <a:off x="2185232" y="218452"/>
          <a:ext cx="1412355" cy="5143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In Person Trainings</a:t>
          </a:r>
        </a:p>
      </dsp:txBody>
      <dsp:txXfrm>
        <a:off x="2210341" y="243561"/>
        <a:ext cx="1362137" cy="464137"/>
      </dsp:txXfrm>
    </dsp:sp>
    <dsp:sp modelId="{A6472322-EAEC-41D9-9BB9-5E492A48E97A}">
      <dsp:nvSpPr>
        <dsp:cNvPr id="0" name=""/>
        <dsp:cNvSpPr/>
      </dsp:nvSpPr>
      <dsp:spPr>
        <a:xfrm>
          <a:off x="2185232" y="797102"/>
          <a:ext cx="1412355" cy="5143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Online Training </a:t>
          </a:r>
        </a:p>
      </dsp:txBody>
      <dsp:txXfrm>
        <a:off x="2210341" y="822211"/>
        <a:ext cx="1362137" cy="464137"/>
      </dsp:txXfrm>
    </dsp:sp>
    <dsp:sp modelId="{D4CA1A3C-6C45-4A7A-8F3D-9E99E1A305E5}">
      <dsp:nvSpPr>
        <dsp:cNvPr id="0" name=""/>
        <dsp:cNvSpPr/>
      </dsp:nvSpPr>
      <dsp:spPr>
        <a:xfrm>
          <a:off x="2185232" y="1375751"/>
          <a:ext cx="1412355" cy="5143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Learning </a:t>
          </a:r>
          <a:r>
            <a:rPr lang="en-US" sz="1300" kern="1200" dirty="0" err="1"/>
            <a:t>Collaboratives</a:t>
          </a:r>
          <a:endParaRPr lang="en-US" sz="1300" kern="1200" dirty="0"/>
        </a:p>
      </dsp:txBody>
      <dsp:txXfrm>
        <a:off x="2210341" y="1400860"/>
        <a:ext cx="1362137" cy="464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5E44C6B-ADFC-4736-9CFA-018CD988783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51B434-AE55-4076-94ED-C1D4A72B4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2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BF976B-D83B-48C8-840F-147B16943760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2A3D17-9C12-4290-9375-0356B9955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0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697" indent="-2852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073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503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3932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362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6790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219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649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08F478C-85B0-4B28-8924-1466CBCA7232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64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697" indent="-2852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073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503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3932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362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6790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219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649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19F3E75-5F70-4E22-9A48-D12B881F4605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28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112D9-66C7-4DBB-9641-A3B74F116C2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43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697" indent="-2852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073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503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3932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362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6790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219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649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8E6DC08-32DF-4EBB-B376-E55247AEE229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23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pitchFamily="34" charset="0"/>
              </a:rPr>
              <a:t>2. Key Components of Integrated Care_Unutzer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FCA5F3-490A-43C3-8081-DE2282C17B1C}" type="slidenum">
              <a:rPr lang="en-US" smtClean="0">
                <a:latin typeface="Arial" pitchFamily="34" charset="0"/>
              </a:rPr>
              <a:pPr/>
              <a:t>17</a:t>
            </a:fld>
            <a:endParaRPr lang="en-US">
              <a:latin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93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113" indent="-2836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489" indent="-22663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918" indent="-22663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348" indent="-22663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8777" indent="-2266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5206" indent="-2266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1636" indent="-2266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8064" indent="-2266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69BECD3-A778-45CC-8E45-E8B697E30AE0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311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789" indent="-290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2753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7856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2957" indent="-232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8059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3159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8260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53362" indent="-232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FCD6144-25AE-4D14-B281-94F193922C97}" type="slidenum">
              <a:rPr lang="en-US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86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697" indent="-285268" defTabSz="9223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073" indent="-228214" defTabSz="9223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503" indent="-228214" defTabSz="9223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3932" indent="-228214" defTabSz="922367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362" indent="-228214" defTabSz="9223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6790" indent="-228214" defTabSz="9223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219" indent="-228214" defTabSz="9223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649" indent="-228214" defTabSz="92236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041D5EA-A0BB-41F4-A55C-295993A18E7E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lIns="91225" tIns="45612" rIns="91225" bIns="45612" numCol="1" anchor="t" anchorCtr="0" compatLnSpc="1">
            <a:prstTxWarp prst="textNoShape">
              <a:avLst/>
            </a:prstTxWarp>
          </a:bodyPr>
          <a:lstStyle/>
          <a:p>
            <a:pPr defTabSz="923474">
              <a:defRPr/>
            </a:pPr>
            <a:r>
              <a:rPr lang="en-US" dirty="0"/>
              <a:t>Day 1Day 1</a:t>
            </a:r>
          </a:p>
        </p:txBody>
      </p:sp>
      <p:sp>
        <p:nvSpPr>
          <p:cNvPr id="45060" name="Rectangle 7"/>
          <p:cNvSpPr txBox="1">
            <a:spLocks noGrp="1" noChangeArrowheads="1"/>
          </p:cNvSpPr>
          <p:nvPr/>
        </p:nvSpPr>
        <p:spPr bwMode="auto">
          <a:xfrm>
            <a:off x="3971081" y="8830312"/>
            <a:ext cx="3037735" cy="4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5" tIns="45612" rIns="91225" bIns="45612" anchor="b"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4599B2-C8BB-480C-8262-1E09CD71688D}" type="slidenum">
              <a:rPr lang="en-US" altLang="en-US" sz="110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z="1100"/>
          </a:p>
        </p:txBody>
      </p:sp>
      <p:sp>
        <p:nvSpPr>
          <p:cNvPr id="45061" name="Rectangle 2"/>
          <p:cNvSpPr txBox="1">
            <a:spLocks noGrp="1" noChangeArrowheads="1"/>
          </p:cNvSpPr>
          <p:nvPr/>
        </p:nvSpPr>
        <p:spPr bwMode="auto">
          <a:xfrm>
            <a:off x="1" y="0"/>
            <a:ext cx="3039319" cy="4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1" tIns="46356" rIns="92711" bIns="46356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100"/>
              <a:t>Day 1</a:t>
            </a:r>
          </a:p>
        </p:txBody>
      </p:sp>
      <p:sp>
        <p:nvSpPr>
          <p:cNvPr id="45062" name="Rectangle 7"/>
          <p:cNvSpPr txBox="1">
            <a:spLocks noGrp="1" noChangeArrowheads="1"/>
          </p:cNvSpPr>
          <p:nvPr/>
        </p:nvSpPr>
        <p:spPr bwMode="auto">
          <a:xfrm>
            <a:off x="3969498" y="8830312"/>
            <a:ext cx="3039319" cy="4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1" tIns="46356" rIns="92711" bIns="46356" anchor="b"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E87E98-301D-48D9-88B8-0E6EABF008DD}" type="slidenum">
              <a:rPr lang="en-US" altLang="en-US" sz="110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z="1100"/>
          </a:p>
        </p:txBody>
      </p:sp>
      <p:sp>
        <p:nvSpPr>
          <p:cNvPr id="4506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5" name="Slide Number Placeholder 3"/>
          <p:cNvSpPr txBox="1">
            <a:spLocks noGrp="1"/>
          </p:cNvSpPr>
          <p:nvPr/>
        </p:nvSpPr>
        <p:spPr bwMode="auto">
          <a:xfrm>
            <a:off x="3969498" y="8830312"/>
            <a:ext cx="3039319" cy="46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1" tIns="46356" rIns="92711" bIns="46356" anchor="b"/>
          <a:lstStyle>
            <a:lvl1pPr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9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710DF83-2F9A-49E0-8D11-9FE7AB14D9B6}" type="slidenum">
              <a:rPr lang="en-US" altLang="en-US" sz="110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z="1100"/>
          </a:p>
        </p:txBody>
      </p:sp>
      <p:sp>
        <p:nvSpPr>
          <p:cNvPr id="54282" name="Date Placeholder 6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lIns="91225" tIns="45612" rIns="91225" bIns="45612" numCol="1" anchor="t" anchorCtr="0" compatLnSpc="1">
            <a:prstTxWarp prst="textNoShape">
              <a:avLst/>
            </a:prstTxWarp>
          </a:bodyPr>
          <a:lstStyle/>
          <a:p>
            <a:pPr defTabSz="923474">
              <a:defRPr/>
            </a:pPr>
            <a:r>
              <a:rPr lang="en-US" dirty="0"/>
              <a:t>10/2/2008</a:t>
            </a:r>
          </a:p>
        </p:txBody>
      </p:sp>
    </p:spTree>
    <p:extLst>
      <p:ext uri="{BB962C8B-B14F-4D97-AF65-F5344CB8AC3E}">
        <p14:creationId xmlns:p14="http://schemas.microsoft.com/office/powerpoint/2010/main" val="2130464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D6562-82D7-4342-BE66-3A060E230FA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50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Who we are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0BA97-39D8-46AE-B9F7-1846033D0B16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29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113" indent="-2836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489" indent="-22663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918" indent="-22663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348" indent="-22663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8777" indent="-2266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5206" indent="-2266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1636" indent="-2266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8064" indent="-2266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F662720-C16B-4666-AE3C-D05A1A45DA52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39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E87A78-684B-4025-8B06-C561C335AC11}" type="slidenum">
              <a:rPr lang="en-US" altLang="en-US" sz="1000"/>
              <a:pPr/>
              <a:t>5</a:t>
            </a:fld>
            <a:endParaRPr lang="en-US" altLang="en-US" sz="10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30738" cy="34734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40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1" indent="-171441" defTabSz="457089">
              <a:buFont typeface="Arial" panose="020B0604020202020204" pitchFamily="34" charset="0"/>
              <a:buChar char="•"/>
              <a:defRPr/>
            </a:pPr>
            <a:endParaRPr lang="en-US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81D03-0386-1448-BCBB-5C49E9D65F1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3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697" indent="-2852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073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503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3932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362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6790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219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649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98401C8-08CD-497A-8A77-508D0E75407E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38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697" indent="-2852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073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503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3932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362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6790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219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649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BEE7BEC-177F-43D7-9986-50E4BDB7DCD3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840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113" indent="-2836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489" indent="-22663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918" indent="-22663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348" indent="-22663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8777" indent="-2266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5206" indent="-2266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1636" indent="-2266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8064" indent="-2266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5B9473E-2AFF-4CED-8906-6F0369A1BA98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393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113" indent="-28368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489" indent="-22663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918" indent="-22663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2348" indent="-22663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8777" indent="-2266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5206" indent="-2266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1636" indent="-2266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8064" indent="-2266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62177F5-0F35-4F3A-81D7-4157C802F563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157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697" indent="-2852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073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503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3932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362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6790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219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649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76DAD2D-9FC2-45C2-8DD1-DB8487184135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33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697" indent="-2852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073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503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3932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362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6790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219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649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D9BBBC5-4195-466F-AD52-B391D173CC81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75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2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697" indent="-285268" defTabSz="92712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073" indent="-228214" defTabSz="92712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503" indent="-228214" defTabSz="92712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3932" indent="-228214" defTabSz="92712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362" indent="-228214" defTabSz="9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6790" indent="-228214" defTabSz="9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219" indent="-228214" defTabSz="9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649" indent="-228214" defTabSz="9271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4CC20DD-0A9E-4049-BD97-537C94B0F3A9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7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961728-E2C2-4D5B-807C-8382B93EE873}" type="slidenum">
              <a:rPr lang="en-US" altLang="en-US" sz="1000"/>
              <a:pPr/>
              <a:t>6</a:t>
            </a:fld>
            <a:endParaRPr lang="en-US" altLang="en-US" sz="10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396" tIns="46701" rIns="93396" bIns="46701"/>
          <a:lstStyle/>
          <a:p>
            <a:endParaRPr lang="en-US" altLang="en-US"/>
          </a:p>
        </p:txBody>
      </p:sp>
      <p:sp>
        <p:nvSpPr>
          <p:cNvPr id="143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cap="flat"/>
        </p:spPr>
      </p:sp>
    </p:spTree>
    <p:extLst>
      <p:ext uri="{BB962C8B-B14F-4D97-AF65-F5344CB8AC3E}">
        <p14:creationId xmlns:p14="http://schemas.microsoft.com/office/powerpoint/2010/main" val="69232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960D02-395B-4168-8922-08911E2ED573}" type="slidenum">
              <a:rPr lang="en-US" altLang="en-US" sz="1000"/>
              <a:pPr/>
              <a:t>7</a:t>
            </a:fld>
            <a:endParaRPr lang="en-US" altLang="en-US" sz="10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396" tIns="46701" rIns="93396" bIns="46701"/>
          <a:lstStyle/>
          <a:p>
            <a:endParaRPr lang="en-US" altLang="en-US"/>
          </a:p>
        </p:txBody>
      </p:sp>
      <p:sp>
        <p:nvSpPr>
          <p:cNvPr id="21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cap="flat"/>
        </p:spPr>
      </p:sp>
    </p:spTree>
    <p:extLst>
      <p:ext uri="{BB962C8B-B14F-4D97-AF65-F5344CB8AC3E}">
        <p14:creationId xmlns:p14="http://schemas.microsoft.com/office/powerpoint/2010/main" val="131675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41A438-D5DE-4ED8-B22D-9A96C17F3D33}" type="slidenum">
              <a:rPr lang="en-US" altLang="en-US" sz="1000"/>
              <a:pPr/>
              <a:t>8</a:t>
            </a:fld>
            <a:endParaRPr lang="en-US" altLang="en-US" sz="10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396" tIns="46701" rIns="93396" bIns="46701"/>
          <a:lstStyle/>
          <a:p>
            <a:endParaRPr lang="en-US" altLang="en-US"/>
          </a:p>
        </p:txBody>
      </p:sp>
      <p:sp>
        <p:nvSpPr>
          <p:cNvPr id="153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cap="flat"/>
        </p:spPr>
      </p:sp>
    </p:spTree>
    <p:extLst>
      <p:ext uri="{BB962C8B-B14F-4D97-AF65-F5344CB8AC3E}">
        <p14:creationId xmlns:p14="http://schemas.microsoft.com/office/powerpoint/2010/main" val="244808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41A438-D5DE-4ED8-B22D-9A96C17F3D33}" type="slidenum">
              <a:rPr lang="en-US" altLang="en-US" sz="1000"/>
              <a:pPr/>
              <a:t>9</a:t>
            </a:fld>
            <a:endParaRPr lang="en-US" altLang="en-US" sz="10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3396" tIns="46701" rIns="93396" bIns="46701"/>
          <a:lstStyle/>
          <a:p>
            <a:endParaRPr lang="en-US" altLang="en-US"/>
          </a:p>
        </p:txBody>
      </p:sp>
      <p:sp>
        <p:nvSpPr>
          <p:cNvPr id="153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 cap="flat"/>
        </p:spPr>
      </p:sp>
    </p:spTree>
    <p:extLst>
      <p:ext uri="{BB962C8B-B14F-4D97-AF65-F5344CB8AC3E}">
        <p14:creationId xmlns:p14="http://schemas.microsoft.com/office/powerpoint/2010/main" val="1269584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62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1209" indent="-285080" defTabSz="931262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0322" indent="-228064" defTabSz="931262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6450" indent="-228064" defTabSz="931262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2579" indent="-228064" defTabSz="931262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8707" indent="-228064" defTabSz="931262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4836" indent="-228064" defTabSz="931262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0964" indent="-228064" defTabSz="931262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77093" indent="-228064" defTabSz="931262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BF46E5-A502-4048-B537-5CF8BAC09A6A}" type="slidenum">
              <a:rPr lang="en-US" altLang="en-US" sz="1200" b="0"/>
              <a:pPr/>
              <a:t>10</a:t>
            </a:fld>
            <a:endParaRPr lang="en-US" altLang="en-US" sz="1200" b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994" y="4416068"/>
            <a:ext cx="6004842" cy="41831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600" dirty="0"/>
              <a:t>Turn now to access for mental health.</a:t>
            </a:r>
          </a:p>
          <a:p>
            <a:endParaRPr lang="en-US" altLang="en-US" sz="1600" dirty="0"/>
          </a:p>
          <a:p>
            <a:r>
              <a:rPr lang="en-US" altLang="en-US" sz="1600" dirty="0"/>
              <a:t>Most  individuals with mental health problems do not get any formal or informal care for their condition (41%), with even fewer getting formal health services (36%) or even fewer getting specialty mental health services (22%).  12% See a psychiatrist. </a:t>
            </a:r>
          </a:p>
          <a:p>
            <a:endParaRPr lang="en-US" altLang="en-US" sz="1600" dirty="0"/>
          </a:p>
          <a:p>
            <a:r>
              <a:rPr lang="en-US" altLang="en-US" sz="1600" dirty="0"/>
              <a:t> While this is a very serious problem, it is even worse in rural areas than in urban ones.</a:t>
            </a:r>
          </a:p>
          <a:p>
            <a:endParaRPr lang="en-US" altLang="en-US" sz="1600" dirty="0"/>
          </a:p>
          <a:p>
            <a:pPr eaLnBrk="1" hangingPunct="1"/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041021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697" indent="-28526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073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503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3932" indent="-228214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0362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6790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3219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9649" indent="-2282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8FEF9E7-7C7B-421C-B575-626A04EAD9E3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15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80">
              <a:defRPr sz="4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1225" indent="-285086" defTabSz="931280">
              <a:defRPr sz="4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0345" indent="-228069" defTabSz="931280">
              <a:defRPr sz="4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6482" indent="-228069" defTabSz="931280">
              <a:defRPr sz="4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2620" indent="-228069" defTabSz="931280">
              <a:defRPr sz="4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08757" indent="-228069" defTabSz="93128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64895" indent="-228069" defTabSz="93128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1033" indent="-228069" defTabSz="93128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77170" indent="-228069" defTabSz="93128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BF46E5-A502-4048-B537-5CF8BAC09A6A}" type="slidenum">
              <a:rPr lang="en-US" altLang="en-US" sz="1200" b="0"/>
              <a:pPr/>
              <a:t>13</a:t>
            </a:fld>
            <a:endParaRPr lang="en-US" altLang="en-US" sz="1200" b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994" y="4416068"/>
            <a:ext cx="6004842" cy="41831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600" dirty="0"/>
              <a:t>Turn now to access for mental health.</a:t>
            </a:r>
          </a:p>
          <a:p>
            <a:endParaRPr lang="en-US" altLang="en-US" sz="1600" dirty="0"/>
          </a:p>
          <a:p>
            <a:r>
              <a:rPr lang="en-US" altLang="en-US" sz="1600" dirty="0"/>
              <a:t>Most  individuals with mental health problems do not get any formal or informal care for their condition (41%), with even fewer getting formal health services (36%) or even fewer getting specialty mental health services (22%).  12% See a psychiatrist. </a:t>
            </a:r>
          </a:p>
          <a:p>
            <a:endParaRPr lang="en-US" altLang="en-US" sz="1600" dirty="0"/>
          </a:p>
          <a:p>
            <a:r>
              <a:rPr lang="en-US" altLang="en-US" sz="1600" dirty="0"/>
              <a:t> While this is a very serious problem, it is even worse in rural areas than in urban ones.</a:t>
            </a:r>
          </a:p>
          <a:p>
            <a:endParaRPr lang="en-US" altLang="en-US" sz="1600" dirty="0"/>
          </a:p>
          <a:p>
            <a:pPr eaLnBrk="1" hangingPunct="1"/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6231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9421-35E9-408F-834D-D596E014A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24EC-38E1-4FCD-AE2C-FE40B7340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2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9421-35E9-408F-834D-D596E014A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24EC-38E1-4FCD-AE2C-FE40B7340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2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9421-35E9-408F-834D-D596E014A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24EC-38E1-4FCD-AE2C-FE40B7340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7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" y="609600"/>
            <a:ext cx="89916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22A0B6B-1D86-4EAB-9EA7-F1EC79ECC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89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/>
          </p:nvPr>
        </p:nvSpPr>
        <p:spPr>
          <a:xfrm>
            <a:off x="228600" y="1600200"/>
            <a:ext cx="2743200" cy="48006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7"/>
          </p:nvPr>
        </p:nvSpPr>
        <p:spPr>
          <a:xfrm>
            <a:off x="3200400" y="1600200"/>
            <a:ext cx="2743200" cy="48006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6172200" y="1600200"/>
            <a:ext cx="2743200" cy="48006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C948-CB97-4267-B600-7573C3D81FB4}" type="datetimeFigureOut">
              <a:rPr lang="en-US"/>
              <a:pPr>
                <a:defRPr/>
              </a:pPr>
              <a:t>10/15/2018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D66145B5-30B6-4E80-87CD-B389143A255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21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30B00-DE76-4152-865A-C588502BEA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7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779-4F2A-4875-AF7A-92DA957AB1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B268-B6CC-4657-9940-919BB5A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779-4F2A-4875-AF7A-92DA957AB1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B268-B6CC-4657-9940-919BB5A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26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779-4F2A-4875-AF7A-92DA957AB1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B268-B6CC-4657-9940-919BB5A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83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779-4F2A-4875-AF7A-92DA957AB1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B268-B6CC-4657-9940-919BB5A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95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779-4F2A-4875-AF7A-92DA957AB1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B268-B6CC-4657-9940-919BB5A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4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9421-35E9-408F-834D-D596E014A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24EC-38E1-4FCD-AE2C-FE40B7340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58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779-4F2A-4875-AF7A-92DA957AB1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B268-B6CC-4657-9940-919BB5A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55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779-4F2A-4875-AF7A-92DA957AB1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B268-B6CC-4657-9940-919BB5A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37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779-4F2A-4875-AF7A-92DA957AB1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B268-B6CC-4657-9940-919BB5A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10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779-4F2A-4875-AF7A-92DA957AB1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B268-B6CC-4657-9940-919BB5A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72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779-4F2A-4875-AF7A-92DA957AB1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B268-B6CC-4657-9940-919BB5A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26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779-4F2A-4875-AF7A-92DA957AB1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B268-B6CC-4657-9940-919BB5A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05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ECD-9670-49D8-84EE-7CF3B53E54E4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8A12-E9B6-401A-9A17-B6EC2C06C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5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ECD-9670-49D8-84EE-7CF3B53E54E4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8A12-E9B6-401A-9A17-B6EC2C06C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01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ECD-9670-49D8-84EE-7CF3B53E54E4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8A12-E9B6-401A-9A17-B6EC2C06C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73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ECD-9670-49D8-84EE-7CF3B53E54E4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8A12-E9B6-401A-9A17-B6EC2C06C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8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973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9421-35E9-408F-834D-D596E014A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24EC-38E1-4FCD-AE2C-FE40B7340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06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ECD-9670-49D8-84EE-7CF3B53E54E4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8A12-E9B6-401A-9A17-B6EC2C06C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83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ECD-9670-49D8-84EE-7CF3B53E54E4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8A12-E9B6-401A-9A17-B6EC2C06C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6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ECD-9670-49D8-84EE-7CF3B53E54E4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8A12-E9B6-401A-9A17-B6EC2C06C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97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ECD-9670-49D8-84EE-7CF3B53E54E4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8A12-E9B6-401A-9A17-B6EC2C06C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20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ECD-9670-49D8-84EE-7CF3B53E54E4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8A12-E9B6-401A-9A17-B6EC2C06C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55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ECD-9670-49D8-84EE-7CF3B53E54E4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8A12-E9B6-401A-9A17-B6EC2C06C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62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17ECD-9670-49D8-84EE-7CF3B53E54E4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28A12-E9B6-401A-9A17-B6EC2C06C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70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B7CB-ACBD-4593-B6DE-55A357D57C9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9D7-87E0-4C29-A5BA-516EF458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03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B7CB-ACBD-4593-B6DE-55A357D57C9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9D7-87E0-4C29-A5BA-516EF458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55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B7CB-ACBD-4593-B6DE-55A357D57C9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9D7-87E0-4C29-A5BA-516EF458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5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7360"/>
            <a:ext cx="4038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7359"/>
            <a:ext cx="4038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9421-35E9-408F-834D-D596E014A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24EC-38E1-4FCD-AE2C-FE40B7340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57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B7CB-ACBD-4593-B6DE-55A357D57C9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9D7-87E0-4C29-A5BA-516EF458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84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B7CB-ACBD-4593-B6DE-55A357D57C9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9D7-87E0-4C29-A5BA-516EF458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30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B7CB-ACBD-4593-B6DE-55A357D57C9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9D7-87E0-4C29-A5BA-516EF458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611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B7CB-ACBD-4593-B6DE-55A357D57C9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9D7-87E0-4C29-A5BA-516EF458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4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B7CB-ACBD-4593-B6DE-55A357D57C9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9D7-87E0-4C29-A5BA-516EF458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35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B7CB-ACBD-4593-B6DE-55A357D57C9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9D7-87E0-4C29-A5BA-516EF458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3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B7CB-ACBD-4593-B6DE-55A357D57C9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9D7-87E0-4C29-A5BA-516EF458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4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B7CB-ACBD-4593-B6DE-55A357D57C9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69D7-87E0-4C29-A5BA-516EF458DB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519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0A9-600A-4468-AFD8-3A8BF7254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370D-A7C6-4423-87D7-57E1AEFB09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72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0A9-600A-4468-AFD8-3A8BF7254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370D-A7C6-4423-87D7-57E1AEFB09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86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9421-35E9-408F-834D-D596E014A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24EC-38E1-4FCD-AE2C-FE40B7340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9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0A9-600A-4468-AFD8-3A8BF7254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370D-A7C6-4423-87D7-57E1AEFB09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230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0A9-600A-4468-AFD8-3A8BF7254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370D-A7C6-4423-87D7-57E1AEFB09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139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0A9-600A-4468-AFD8-3A8BF7254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370D-A7C6-4423-87D7-57E1AEFB09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624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0A9-600A-4468-AFD8-3A8BF7254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370D-A7C6-4423-87D7-57E1AEFB09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369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0A9-600A-4468-AFD8-3A8BF7254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370D-A7C6-4423-87D7-57E1AEFB09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9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0A9-600A-4468-AFD8-3A8BF7254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370D-A7C6-4423-87D7-57E1AEFB09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343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0A9-600A-4468-AFD8-3A8BF7254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370D-A7C6-4423-87D7-57E1AEFB09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788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0A9-600A-4468-AFD8-3A8BF7254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370D-A7C6-4423-87D7-57E1AEFB09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276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EF0A9-600A-4468-AFD8-3A8BF7254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5370D-A7C6-4423-87D7-57E1AEFB09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413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K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48443"/>
            <a:ext cx="9144000" cy="386138"/>
          </a:xfrm>
          <a:prstGeom prst="rect">
            <a:avLst/>
          </a:prstGeom>
          <a:solidFill>
            <a:srgbClr val="0033A3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29181" y="266699"/>
            <a:ext cx="2103359" cy="69229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0" y="1016249"/>
            <a:ext cx="6517502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4733039" y="6208252"/>
            <a:ext cx="399228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dirty="0">
                <a:solidFill>
                  <a:prstClr val="white"/>
                </a:solidFill>
              </a:rPr>
              <a:t>© 2018 American Psychiatric Association. All rights reserved. 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788"/>
            <a:ext cx="6060302" cy="586541"/>
          </a:xfrm>
        </p:spPr>
        <p:txBody>
          <a:bodyPr>
            <a:normAutofit/>
          </a:bodyPr>
          <a:lstStyle>
            <a:lvl1pPr algn="l">
              <a:defRPr sz="2400" cap="all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28" name="Content Placeholder 25"/>
          <p:cNvSpPr>
            <a:spLocks noGrp="1"/>
          </p:cNvSpPr>
          <p:nvPr>
            <p:ph sz="quarter" idx="13"/>
          </p:nvPr>
        </p:nvSpPr>
        <p:spPr>
          <a:xfrm>
            <a:off x="457200" y="1361440"/>
            <a:ext cx="7815262" cy="457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57200" y="6149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5CCB00-38B5-9543-8B3D-7DAFB5B0A7B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618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9421-35E9-408F-834D-D596E014A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24EC-38E1-4FCD-AE2C-FE40B7340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4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9421-35E9-408F-834D-D596E014A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24EC-38E1-4FCD-AE2C-FE40B7340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9421-35E9-408F-834D-D596E014A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24EC-38E1-4FCD-AE2C-FE40B7340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9421-35E9-408F-834D-D596E014A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24EC-38E1-4FCD-AE2C-FE40B7340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9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133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7360"/>
            <a:ext cx="822960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9421-35E9-408F-834D-D596E014A7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F24EC-38E1-4FCD-AE2C-FE40B73401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0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779-4F2A-4875-AF7A-92DA957AB1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7B268-B6CC-4657-9940-919BB5A7E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1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17ECD-9670-49D8-84EE-7CF3B53E54E4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28A12-E9B6-401A-9A17-B6EC2C06C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8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B7CB-ACBD-4593-B6DE-55A357D57C9D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C69D7-87E0-4C29-A5BA-516EF458DB5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F0A9-600A-4468-AFD8-3A8BF72542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5370D-A7C6-4423-87D7-57E1AEFB09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7.png"/><Relationship Id="rId5" Type="http://schemas.openxmlformats.org/officeDocument/2006/relationships/tags" Target="../tags/tag5.xml"/><Relationship Id="rId10" Type="http://schemas.openxmlformats.org/officeDocument/2006/relationships/chart" Target="../charts/chart1.xml"/><Relationship Id="rId4" Type="http://schemas.openxmlformats.org/officeDocument/2006/relationships/tags" Target="../tags/tag4.xml"/><Relationship Id="rId9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iQyJK_wMLJAhUI6yYKHf2iCOEQjRwIBw&amp;url=http://bucklesinternational.com/cert.html&amp;bvm=bv.108538919,d.eWE&amp;psig=AFQjCNFxlAzYzAdtN_s7StA9-7eF2Lta-A&amp;ust=1449328750401640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aims.uw.edu/resource-library/remission-time-depression-collaborative-care-management-ccm-primary-care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Collaborative Care: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Moving </a:t>
            </a:r>
            <a:r>
              <a:rPr lang="en-US" dirty="0"/>
              <a:t>from </a:t>
            </a:r>
            <a:r>
              <a:rPr lang="en-US" dirty="0"/>
              <a:t>R</a:t>
            </a:r>
            <a:r>
              <a:rPr lang="en-US" dirty="0" smtClean="0"/>
              <a:t>esearch </a:t>
            </a:r>
            <a:r>
              <a:rPr lang="en-US" dirty="0"/>
              <a:t>to </a:t>
            </a:r>
            <a:r>
              <a:rPr lang="en-US" dirty="0"/>
              <a:t>P</a:t>
            </a:r>
            <a:r>
              <a:rPr lang="en-US" dirty="0" smtClean="0"/>
              <a:t>ractice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/>
              <a:t>Jürgen Unützer, MD, MPH, MA</a:t>
            </a:r>
          </a:p>
          <a:p>
            <a:pPr>
              <a:spcBef>
                <a:spcPts val="600"/>
              </a:spcBef>
            </a:pPr>
            <a:r>
              <a:rPr lang="en-US" altLang="en-US" sz="1800" b="0" dirty="0"/>
              <a:t>Chair, Psychiatry and Behavioral Sciences</a:t>
            </a:r>
          </a:p>
          <a:p>
            <a:pPr>
              <a:spcBef>
                <a:spcPts val="600"/>
              </a:spcBef>
            </a:pPr>
            <a:r>
              <a:rPr lang="en-US" altLang="en-US" sz="1800" b="0" dirty="0" smtClean="0"/>
              <a:t>Founder, </a:t>
            </a:r>
            <a:r>
              <a:rPr lang="en-US" altLang="en-US" sz="1800" b="0" dirty="0"/>
              <a:t>AIMS Center </a:t>
            </a:r>
          </a:p>
          <a:p>
            <a:pPr>
              <a:spcBef>
                <a:spcPts val="600"/>
              </a:spcBef>
            </a:pPr>
            <a:r>
              <a:rPr lang="en-US" altLang="en-US" sz="1800" b="0" dirty="0"/>
              <a:t>University of </a:t>
            </a:r>
            <a:r>
              <a:rPr lang="en-US" altLang="en-US" sz="1800" b="0" dirty="0" smtClean="0"/>
              <a:t>Washington</a:t>
            </a:r>
          </a:p>
          <a:p>
            <a:pPr>
              <a:spcBef>
                <a:spcPts val="600"/>
              </a:spcBef>
            </a:pPr>
            <a:endParaRPr lang="en-US" altLang="en-US" sz="1800" b="0" dirty="0"/>
          </a:p>
          <a:p>
            <a:pPr>
              <a:spcBef>
                <a:spcPts val="600"/>
              </a:spcBef>
            </a:pPr>
            <a:endParaRPr lang="en-US" altLang="en-US" sz="1800" b="0" dirty="0" smtClean="0"/>
          </a:p>
          <a:p>
            <a:pPr>
              <a:spcBef>
                <a:spcPts val="600"/>
              </a:spcBef>
            </a:pPr>
            <a:r>
              <a:rPr lang="en-US" altLang="en-US" sz="1800" b="0" dirty="0" smtClean="0"/>
              <a:t>UCLA Integrated Care Conference</a:t>
            </a:r>
            <a:endParaRPr lang="en-US" altLang="en-US" sz="1800" b="0" dirty="0" smtClean="0"/>
          </a:p>
          <a:p>
            <a:pPr>
              <a:spcBef>
                <a:spcPts val="600"/>
              </a:spcBef>
            </a:pPr>
            <a:r>
              <a:rPr lang="en-US" altLang="en-US" sz="1800" b="0" dirty="0" smtClean="0"/>
              <a:t>October </a:t>
            </a:r>
            <a:r>
              <a:rPr lang="en-US" altLang="en-US" sz="1800" b="0" dirty="0" smtClean="0"/>
              <a:t>24, 2018</a:t>
            </a:r>
            <a:endParaRPr lang="en-US" altLang="en-US" sz="1800" b="0" dirty="0"/>
          </a:p>
          <a:p>
            <a:pPr>
              <a:spcBef>
                <a:spcPts val="1200"/>
              </a:spcBef>
            </a:pPr>
            <a:endParaRPr lang="en-US" altLang="en-US" sz="1800" dirty="0"/>
          </a:p>
          <a:p>
            <a:pPr>
              <a:spcBef>
                <a:spcPts val="1200"/>
              </a:spcBef>
            </a:pPr>
            <a:r>
              <a:rPr lang="en-US" altLang="en-US" sz="1800" dirty="0" smtClean="0"/>
              <a:t> </a:t>
            </a:r>
          </a:p>
          <a:p>
            <a:pPr>
              <a:spcBef>
                <a:spcPts val="12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3952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Access to Care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42950" y="1604665"/>
            <a:ext cx="3510853" cy="4491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2400" b="0" dirty="0"/>
              <a:t>Even with insurance, the average wait time is </a:t>
            </a:r>
            <a:r>
              <a:rPr lang="en-US" altLang="en-US" sz="2400" dirty="0">
                <a:solidFill>
                  <a:srgbClr val="FF0000"/>
                </a:solidFill>
              </a:rPr>
              <a:t>25 days </a:t>
            </a:r>
            <a:r>
              <a:rPr lang="en-US" altLang="en-US" sz="2400" b="0" dirty="0"/>
              <a:t>to see a mental health specialist</a:t>
            </a:r>
            <a:r>
              <a:rPr lang="en-US" altLang="en-US" sz="2400" dirty="0"/>
              <a:t>.</a:t>
            </a:r>
          </a:p>
          <a:p>
            <a:pPr>
              <a:spcAft>
                <a:spcPts val="600"/>
              </a:spcAft>
            </a:pPr>
            <a:r>
              <a:rPr lang="en-US" altLang="en-US" sz="2400" dirty="0">
                <a:solidFill>
                  <a:srgbClr val="FF0000"/>
                </a:solidFill>
              </a:rPr>
              <a:t>2/3</a:t>
            </a:r>
            <a:r>
              <a:rPr lang="en-US" altLang="en-US" sz="2400" b="0" dirty="0">
                <a:solidFill>
                  <a:schemeClr val="accent2"/>
                </a:solidFill>
              </a:rPr>
              <a:t> </a:t>
            </a:r>
            <a:r>
              <a:rPr lang="en-US" altLang="en-US" sz="2400" b="0" dirty="0"/>
              <a:t>of primary care providers report poor access to mental health care for their patients.</a:t>
            </a:r>
          </a:p>
          <a:p>
            <a:pPr>
              <a:spcAft>
                <a:spcPts val="600"/>
              </a:spcAft>
            </a:pPr>
            <a:r>
              <a:rPr lang="en-US" altLang="en-US" sz="2400" b="0" dirty="0"/>
              <a:t>Only </a:t>
            </a:r>
            <a:r>
              <a:rPr lang="en-US" altLang="en-US" sz="2400" dirty="0">
                <a:solidFill>
                  <a:srgbClr val="FF0000"/>
                </a:solidFill>
              </a:rPr>
              <a:t>1/10</a:t>
            </a:r>
            <a:r>
              <a:rPr lang="en-US" altLang="en-US" sz="2400" b="0" dirty="0">
                <a:solidFill>
                  <a:srgbClr val="FF0000"/>
                </a:solidFill>
              </a:rPr>
              <a:t> </a:t>
            </a:r>
            <a:r>
              <a:rPr lang="en-US" altLang="en-US" sz="2400" b="0" dirty="0"/>
              <a:t>Americans with a substance use disorder receive specialty care.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8"/>
          <a:stretch/>
        </p:blipFill>
        <p:spPr bwMode="auto">
          <a:xfrm>
            <a:off x="4495799" y="990600"/>
            <a:ext cx="432070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36517" y="5029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“We couldn’t get a psychiatrist, but perhaps you’d like to talk about your skin. Dr. Perry here is a dermatologist.”  </a:t>
            </a:r>
          </a:p>
        </p:txBody>
      </p:sp>
    </p:spTree>
    <p:extLst>
      <p:ext uri="{BB962C8B-B14F-4D97-AF65-F5344CB8AC3E}">
        <p14:creationId xmlns:p14="http://schemas.microsoft.com/office/powerpoint/2010/main" val="1474150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Mental Health Workforce</a:t>
            </a:r>
            <a:endParaRPr lang="en-US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Who are we?</a:t>
            </a:r>
          </a:p>
          <a:p>
            <a:pPr lvl="1"/>
            <a:r>
              <a:rPr lang="en-US" dirty="0" smtClean="0"/>
              <a:t>Psychiatrists </a:t>
            </a:r>
            <a:r>
              <a:rPr lang="en-US" dirty="0"/>
              <a:t>(MD, DO</a:t>
            </a:r>
            <a:r>
              <a:rPr lang="en-US" dirty="0" smtClean="0"/>
              <a:t>) &gt; 40,000</a:t>
            </a:r>
            <a:endParaRPr lang="en-US" dirty="0"/>
          </a:p>
          <a:p>
            <a:pPr lvl="1"/>
            <a:r>
              <a:rPr lang="en-US" dirty="0"/>
              <a:t>Psychologists (PhD, </a:t>
            </a:r>
            <a:r>
              <a:rPr lang="en-US" dirty="0" err="1"/>
              <a:t>PsyD</a:t>
            </a:r>
            <a:r>
              <a:rPr lang="en-US" dirty="0" smtClean="0"/>
              <a:t>) &gt; 100,000</a:t>
            </a:r>
            <a:endParaRPr lang="en-US" dirty="0"/>
          </a:p>
          <a:p>
            <a:pPr lvl="1"/>
            <a:r>
              <a:rPr lang="en-US" dirty="0"/>
              <a:t>Psychiatric Nurses / Nurse </a:t>
            </a:r>
            <a:r>
              <a:rPr lang="en-US" dirty="0" smtClean="0"/>
              <a:t>Practitioners &gt; 20,000</a:t>
            </a:r>
            <a:endParaRPr lang="en-US" dirty="0"/>
          </a:p>
          <a:p>
            <a:pPr lvl="1"/>
            <a:r>
              <a:rPr lang="en-US" dirty="0"/>
              <a:t>Social Workers (MSW, LCSW</a:t>
            </a:r>
            <a:r>
              <a:rPr lang="en-US" dirty="0" smtClean="0"/>
              <a:t>) &gt; 100,000</a:t>
            </a:r>
            <a:endParaRPr lang="en-US" dirty="0"/>
          </a:p>
          <a:p>
            <a:pPr lvl="1"/>
            <a:r>
              <a:rPr lang="en-US" dirty="0"/>
              <a:t>Counselors: </a:t>
            </a:r>
            <a:r>
              <a:rPr lang="en-US" dirty="0" smtClean="0">
                <a:sym typeface="Symbol"/>
              </a:rPr>
              <a:t></a:t>
            </a:r>
            <a:r>
              <a:rPr lang="en-US" dirty="0" smtClean="0"/>
              <a:t> LFMT,</a:t>
            </a:r>
            <a:r>
              <a:rPr lang="en-US" dirty="0" smtClean="0">
                <a:sym typeface="Symbol"/>
              </a:rPr>
              <a:t> </a:t>
            </a:r>
            <a:r>
              <a:rPr lang="en-US" dirty="0" smtClean="0"/>
              <a:t>LPC, </a:t>
            </a:r>
            <a:r>
              <a:rPr lang="en-US" dirty="0" smtClean="0">
                <a:sym typeface="Symbol"/>
              </a:rPr>
              <a:t> CADAC,  </a:t>
            </a:r>
            <a:r>
              <a:rPr lang="en-US" dirty="0" smtClean="0"/>
              <a:t>MHC, 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 CACC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altLang="en-US" dirty="0"/>
              <a:t>Concentrated in select urban areas</a:t>
            </a:r>
          </a:p>
          <a:p>
            <a:pPr lvl="1">
              <a:spcBef>
                <a:spcPts val="1200"/>
              </a:spcBef>
            </a:pPr>
            <a:r>
              <a:rPr lang="en-US" altLang="en-US" dirty="0"/>
              <a:t>&lt; </a:t>
            </a:r>
            <a:r>
              <a:rPr lang="en-US" altLang="en-US" dirty="0" smtClean="0"/>
              <a:t>5 % </a:t>
            </a:r>
            <a:r>
              <a:rPr lang="en-US" altLang="en-US" dirty="0"/>
              <a:t>in </a:t>
            </a:r>
            <a:r>
              <a:rPr lang="en-US" altLang="en-US" dirty="0" smtClean="0"/>
              <a:t>rural / underserved </a:t>
            </a:r>
            <a:r>
              <a:rPr lang="en-US" altLang="en-US" dirty="0"/>
              <a:t>areas</a:t>
            </a:r>
          </a:p>
          <a:p>
            <a:pPr>
              <a:spcBef>
                <a:spcPts val="1200"/>
              </a:spcBef>
            </a:pPr>
            <a:r>
              <a:rPr lang="en-US" altLang="en-US" dirty="0" smtClean="0"/>
              <a:t>Psychiatry</a:t>
            </a:r>
          </a:p>
          <a:p>
            <a:pPr lvl="1">
              <a:spcBef>
                <a:spcPts val="1200"/>
              </a:spcBef>
            </a:pPr>
            <a:r>
              <a:rPr lang="en-US" altLang="en-US" dirty="0" smtClean="0"/>
              <a:t>more than half are 60 years or older </a:t>
            </a:r>
          </a:p>
          <a:p>
            <a:pPr lvl="1">
              <a:spcBef>
                <a:spcPts val="1200"/>
              </a:spcBef>
            </a:pPr>
            <a:r>
              <a:rPr lang="en-US" altLang="en-US" dirty="0" smtClean="0"/>
              <a:t>half of office-based psychiatrists don’t accept insurance</a:t>
            </a:r>
          </a:p>
          <a:p>
            <a:pPr marL="0" indent="0">
              <a:spcBef>
                <a:spcPts val="1200"/>
              </a:spcBef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4565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“The 50 minute hour”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sz="2800" dirty="0"/>
              <a:t>Ideal</a:t>
            </a:r>
          </a:p>
          <a:p>
            <a:pPr marL="0" indent="0" algn="ctr" eaLnBrk="1" hangingPunct="1"/>
            <a:endParaRPr lang="en-US" altLang="en-US" dirty="0"/>
          </a:p>
          <a:p>
            <a:pPr marL="0" indent="0" algn="ctr" eaLnBrk="1" hangingPunct="1"/>
            <a:endParaRPr lang="en-US" altLang="en-US" dirty="0"/>
          </a:p>
          <a:p>
            <a:pPr marL="0" indent="0" algn="ctr" eaLnBrk="1" hangingPunct="1"/>
            <a:endParaRPr lang="en-US" altLang="en-US" dirty="0"/>
          </a:p>
          <a:p>
            <a:pPr marL="0" indent="0" algn="ctr" eaLnBrk="1" hangingPunct="1"/>
            <a:endParaRPr lang="en-US" altLang="en-US" dirty="0"/>
          </a:p>
          <a:p>
            <a:pPr marL="0" indent="0" algn="ctr" eaLnBrk="1" hangingPunct="1"/>
            <a:endParaRPr lang="en-US" altLang="en-US" dirty="0"/>
          </a:p>
          <a:p>
            <a:pPr marL="0" indent="0" algn="ctr" eaLnBrk="1" hangingPunct="1"/>
            <a:endParaRPr lang="en-US" altLang="en-US" dirty="0"/>
          </a:p>
          <a:p>
            <a:pPr marL="0" lvl="1" indent="0" algn="ctr" eaLnBrk="1" hangingPunct="1">
              <a:spcBef>
                <a:spcPts val="600"/>
              </a:spcBef>
              <a:buFont typeface="Arial" pitchFamily="34" charset="0"/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50 minutes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7"/>
          </p:nvPr>
        </p:nvSpPr>
        <p:spPr>
          <a:xfrm>
            <a:off x="3327400" y="1601788"/>
            <a:ext cx="2743200" cy="4800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dirty="0"/>
              <a:t>Urban US</a:t>
            </a:r>
          </a:p>
          <a:p>
            <a:pPr marL="0" indent="0" algn="ctr" eaLnBrk="1" hangingPunct="1"/>
            <a:endParaRPr lang="en-US" altLang="en-US" sz="2800" dirty="0"/>
          </a:p>
          <a:p>
            <a:pPr marL="0" indent="0" algn="ctr" eaLnBrk="1" hangingPunct="1"/>
            <a:endParaRPr lang="en-US" altLang="en-US" dirty="0"/>
          </a:p>
          <a:p>
            <a:pPr marL="0" indent="0" algn="ctr" eaLnBrk="1" hangingPunct="1"/>
            <a:endParaRPr lang="en-US" altLang="en-US" dirty="0"/>
          </a:p>
          <a:p>
            <a:pPr marL="0" indent="0" algn="ctr" eaLnBrk="1" hangingPunct="1"/>
            <a:endParaRPr lang="en-US" altLang="en-US" dirty="0"/>
          </a:p>
          <a:p>
            <a:pPr marL="0" indent="0" algn="ctr" eaLnBrk="1" hangingPunct="1"/>
            <a:endParaRPr lang="en-US" altLang="en-US" dirty="0"/>
          </a:p>
          <a:p>
            <a:pPr marL="0" indent="0" algn="ctr" eaLnBrk="1" hangingPunct="1"/>
            <a:endParaRPr lang="en-US" altLang="en-US" dirty="0"/>
          </a:p>
          <a:p>
            <a:pPr marL="0" lvl="1" indent="0" algn="ctr" eaLnBrk="1" hangingPunct="1">
              <a:spcBef>
                <a:spcPts val="1800"/>
              </a:spcBef>
              <a:buFont typeface="Arial" pitchFamily="34" charset="0"/>
              <a:buNone/>
            </a:pPr>
            <a:r>
              <a:rPr lang="en-US" altLang="en-US" dirty="0"/>
              <a:t>6 minutes</a:t>
            </a:r>
          </a:p>
        </p:txBody>
      </p:sp>
      <p:sp>
        <p:nvSpPr>
          <p:cNvPr id="26629" name="Content Placeholder 4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dirty="0"/>
              <a:t>Rural US</a:t>
            </a:r>
          </a:p>
          <a:p>
            <a:pPr marL="0" indent="0" algn="ctr" eaLnBrk="1" hangingPunct="1"/>
            <a:endParaRPr lang="en-US" altLang="en-US" sz="2800" dirty="0"/>
          </a:p>
          <a:p>
            <a:pPr marL="0" lvl="1" indent="0" algn="ctr" eaLnBrk="1" hangingPunct="1">
              <a:buFont typeface="Arial" pitchFamily="34" charset="0"/>
              <a:buNone/>
            </a:pPr>
            <a:endParaRPr lang="en-US" altLang="en-US" dirty="0"/>
          </a:p>
          <a:p>
            <a:pPr marL="0" lvl="1" indent="0" algn="ctr" eaLnBrk="1" hangingPunct="1">
              <a:buFont typeface="Arial" pitchFamily="34" charset="0"/>
              <a:buNone/>
            </a:pPr>
            <a:endParaRPr lang="en-US" altLang="en-US" dirty="0"/>
          </a:p>
          <a:p>
            <a:pPr marL="0" lvl="1" indent="0" algn="ctr" eaLnBrk="1" hangingPunct="1">
              <a:buFont typeface="Arial" pitchFamily="34" charset="0"/>
              <a:buNone/>
            </a:pPr>
            <a:endParaRPr lang="en-US" altLang="en-US" dirty="0"/>
          </a:p>
          <a:p>
            <a:pPr marL="0" lvl="1" indent="0" algn="ctr" eaLnBrk="1" hangingPunct="1">
              <a:buFont typeface="Arial" pitchFamily="34" charset="0"/>
              <a:buNone/>
            </a:pPr>
            <a:endParaRPr lang="en-US" altLang="en-US" dirty="0"/>
          </a:p>
          <a:p>
            <a:pPr marL="0" lvl="1" indent="0" algn="ctr" eaLnBrk="1" hangingPunct="1">
              <a:buFont typeface="Arial" pitchFamily="34" charset="0"/>
              <a:buNone/>
            </a:pPr>
            <a:endParaRPr lang="en-US" altLang="en-US" dirty="0"/>
          </a:p>
          <a:p>
            <a:pPr marL="0" lvl="1" indent="0" algn="ctr" eaLnBrk="1" hangingPunct="1">
              <a:buFont typeface="Arial" pitchFamily="34" charset="0"/>
              <a:buNone/>
            </a:pPr>
            <a:endParaRPr lang="en-US" altLang="en-US" dirty="0"/>
          </a:p>
          <a:p>
            <a:pPr marL="0" lvl="1" indent="0" algn="ctr" eaLnBrk="1" hangingPunct="1">
              <a:spcBef>
                <a:spcPts val="1800"/>
              </a:spcBef>
              <a:buFont typeface="Arial" pitchFamily="34" charset="0"/>
              <a:buNone/>
            </a:pPr>
            <a:r>
              <a:rPr lang="en-US" altLang="en-US" dirty="0"/>
              <a:t>1.5 minutes</a:t>
            </a:r>
          </a:p>
        </p:txBody>
      </p:sp>
      <p:pic>
        <p:nvPicPr>
          <p:cNvPr id="26630" name="Content Placeholder 3" descr="use-50minc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8563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use-6 minut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68563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use-90second cloc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68563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7150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Assuming that 3 % of population could benefit from psychiatric care. </a:t>
            </a:r>
          </a:p>
        </p:txBody>
      </p:sp>
    </p:spTree>
    <p:extLst>
      <p:ext uri="{BB962C8B-B14F-4D97-AF65-F5344CB8AC3E}">
        <p14:creationId xmlns:p14="http://schemas.microsoft.com/office/powerpoint/2010/main" val="62732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229600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Quality of Care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1227327"/>
            <a:ext cx="3510853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altLang="en-US" sz="2800" b="0" dirty="0" smtClean="0"/>
              <a:t>Each year ~ </a:t>
            </a:r>
            <a:r>
              <a:rPr lang="en-US" altLang="en-US" sz="2800" b="0" dirty="0"/>
              <a:t>30 million </a:t>
            </a:r>
            <a:r>
              <a:rPr lang="en-US" altLang="en-US" sz="2800" b="0" dirty="0" smtClean="0"/>
              <a:t>Americans receive </a:t>
            </a:r>
            <a:r>
              <a:rPr lang="en-US" altLang="en-US" sz="2800" b="0" dirty="0"/>
              <a:t>a prescription for psychiatric medication </a:t>
            </a:r>
            <a:r>
              <a:rPr lang="en-US" altLang="en-US" sz="2800" b="0" dirty="0" smtClean="0"/>
              <a:t>(mostly in </a:t>
            </a:r>
            <a:r>
              <a:rPr lang="en-US" altLang="en-US" sz="2800" b="0" dirty="0"/>
              <a:t>primary </a:t>
            </a:r>
            <a:r>
              <a:rPr lang="en-US" altLang="en-US" sz="2800" b="0" dirty="0" smtClean="0"/>
              <a:t>care) but </a:t>
            </a:r>
            <a:r>
              <a:rPr lang="en-US" altLang="en-US" sz="2800" i="1" dirty="0">
                <a:solidFill>
                  <a:srgbClr val="FF0000"/>
                </a:solidFill>
              </a:rPr>
              <a:t>only 25% improve</a:t>
            </a:r>
            <a:r>
              <a:rPr lang="en-US" altLang="en-US" sz="2800" b="0" dirty="0">
                <a:solidFill>
                  <a:srgbClr val="FF0000"/>
                </a:solidFill>
              </a:rPr>
              <a:t>.</a:t>
            </a:r>
            <a:r>
              <a:rPr lang="en-US" altLang="en-US" sz="2800" b="0" dirty="0"/>
              <a:t/>
            </a:r>
            <a:br>
              <a:rPr lang="en-US" altLang="en-US" sz="2800" b="0" dirty="0"/>
            </a:br>
            <a:endParaRPr lang="en-US" altLang="en-US" sz="2800" b="0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altLang="en-US" sz="2800" b="0" dirty="0" smtClean="0"/>
              <a:t>Patients </a:t>
            </a:r>
            <a:r>
              <a:rPr lang="en-US" altLang="en-US" sz="2800" b="0" dirty="0"/>
              <a:t>with serious mental illness </a:t>
            </a:r>
            <a:r>
              <a:rPr lang="en-US" altLang="en-US" sz="2800" i="1" dirty="0">
                <a:solidFill>
                  <a:srgbClr val="FF0000"/>
                </a:solidFill>
              </a:rPr>
              <a:t>die 10 – 20 years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earlier</a:t>
            </a:r>
            <a:r>
              <a:rPr lang="en-US" altLang="en-US" sz="2800" b="0" dirty="0" smtClean="0"/>
              <a:t>.</a:t>
            </a:r>
            <a:endParaRPr lang="en-US" altLang="en-US" sz="28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504229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“Of course you feel great. These things are loaded with antidepressants.”  </a:t>
            </a:r>
          </a:p>
        </p:txBody>
      </p:sp>
      <p:pic>
        <p:nvPicPr>
          <p:cNvPr id="6" name="Content Placeholder 3" descr="Dino antidepressant cartoo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9099" b="11138"/>
          <a:stretch/>
        </p:blipFill>
        <p:spPr bwMode="auto">
          <a:xfrm>
            <a:off x="4648200" y="1227327"/>
            <a:ext cx="4191000" cy="361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563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How do we close the </a:t>
            </a:r>
            <a:r>
              <a:rPr lang="en-US" altLang="en-US" sz="3200" dirty="0" smtClean="0"/>
              <a:t>gaps? </a:t>
            </a:r>
            <a:endParaRPr lang="en-US" altLang="en-US" sz="3200" dirty="0"/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en-US" dirty="0" smtClean="0"/>
              <a:t>Train &amp; retain more mental health professionals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en-US" dirty="0" smtClean="0"/>
              <a:t>Work smarter</a:t>
            </a:r>
          </a:p>
          <a:p>
            <a:pPr marL="857250" lvl="1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en-US" dirty="0" smtClean="0"/>
              <a:t>Work upstream (e.g., perinatal MH)</a:t>
            </a:r>
          </a:p>
          <a:p>
            <a:pPr marL="857250" lvl="1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en-US" dirty="0" smtClean="0"/>
              <a:t>Focus on populations at risk (disparities)</a:t>
            </a:r>
          </a:p>
          <a:p>
            <a:pPr marL="857250" lvl="1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altLang="en-US" dirty="0"/>
              <a:t>Leverage mental health professionals through</a:t>
            </a:r>
          </a:p>
          <a:p>
            <a:pPr marL="1257300" lvl="2" indent="-457200">
              <a:spcBef>
                <a:spcPts val="1800"/>
              </a:spcBef>
            </a:pPr>
            <a:r>
              <a:rPr lang="en-US" altLang="en-US" dirty="0"/>
              <a:t>Partnerships (collaborate with </a:t>
            </a:r>
            <a:r>
              <a:rPr lang="en-US" altLang="en-US" dirty="0">
                <a:solidFill>
                  <a:srgbClr val="FF0000"/>
                </a:solidFill>
              </a:rPr>
              <a:t>primary care</a:t>
            </a:r>
            <a:r>
              <a:rPr lang="en-US" altLang="en-US" dirty="0"/>
              <a:t>, schools, </a:t>
            </a:r>
            <a:r>
              <a:rPr lang="en-US" altLang="en-US" dirty="0" err="1"/>
              <a:t>etc</a:t>
            </a:r>
            <a:r>
              <a:rPr lang="en-US" altLang="en-US" dirty="0"/>
              <a:t>)</a:t>
            </a:r>
          </a:p>
          <a:p>
            <a:pPr marL="1257300" lvl="2" indent="-457200">
              <a:spcBef>
                <a:spcPts val="1800"/>
              </a:spcBef>
            </a:pPr>
            <a:r>
              <a:rPr lang="en-US" altLang="en-US" dirty="0"/>
              <a:t>Technology (telehealth, HIT)</a:t>
            </a:r>
          </a:p>
          <a:p>
            <a:pPr marL="400050" lvl="1" indent="0">
              <a:spcBef>
                <a:spcPts val="1800"/>
              </a:spcBef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2657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Task Sharing: </a:t>
            </a:r>
            <a:r>
              <a:rPr lang="en-US" sz="3600" i="1" dirty="0"/>
              <a:t>we need all hands on deck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194305" y="1296896"/>
            <a:ext cx="6510648" cy="5041147"/>
            <a:chOff x="1194304" y="1283453"/>
            <a:chExt cx="6510648" cy="5041147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724983327"/>
                </p:ext>
              </p:extLst>
            </p:nvPr>
          </p:nvGraphicFramePr>
          <p:xfrm>
            <a:off x="1194304" y="1501898"/>
            <a:ext cx="6510648" cy="48227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Left Bracket 5"/>
            <p:cNvSpPr/>
            <p:nvPr/>
          </p:nvSpPr>
          <p:spPr>
            <a:xfrm rot="2041247">
              <a:off x="1379480" y="4549496"/>
              <a:ext cx="379021" cy="1765917"/>
            </a:xfrm>
            <a:prstGeom prst="leftBracke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235479">
              <a:off x="949732" y="5107026"/>
              <a:ext cx="1499043" cy="3324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Community</a:t>
              </a:r>
            </a:p>
          </p:txBody>
        </p:sp>
        <p:sp>
          <p:nvSpPr>
            <p:cNvPr id="8" name="Left Bracket 7"/>
            <p:cNvSpPr/>
            <p:nvPr/>
          </p:nvSpPr>
          <p:spPr>
            <a:xfrm rot="2027955">
              <a:off x="2548065" y="2525392"/>
              <a:ext cx="360842" cy="2322436"/>
            </a:xfrm>
            <a:prstGeom prst="leftBracke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Left Bracket 8"/>
            <p:cNvSpPr/>
            <p:nvPr/>
          </p:nvSpPr>
          <p:spPr>
            <a:xfrm rot="2053810">
              <a:off x="3606575" y="1289186"/>
              <a:ext cx="469957" cy="1599304"/>
            </a:xfrm>
            <a:prstGeom prst="leftBracke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228126">
              <a:off x="1548181" y="3495371"/>
              <a:ext cx="22949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Primary Care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8213744">
              <a:off x="2969599" y="1906640"/>
              <a:ext cx="158492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Specialty Care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182897" y="3491757"/>
              <a:ext cx="253753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819399" y="3948957"/>
              <a:ext cx="3352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470024" y="1476971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prstClr val="black"/>
                </a:solidFill>
              </a:rPr>
              <a:t>“You have no idea how much lunch there is.”</a:t>
            </a:r>
          </a:p>
        </p:txBody>
      </p:sp>
    </p:spTree>
    <p:extLst>
      <p:ext uri="{BB962C8B-B14F-4D97-AF65-F5344CB8AC3E}">
        <p14:creationId xmlns:p14="http://schemas.microsoft.com/office/powerpoint/2010/main" val="1905669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Collaborative Care</a:t>
            </a:r>
            <a:endParaRPr lang="en-US" altLang="en-US" dirty="0"/>
          </a:p>
        </p:txBody>
      </p:sp>
      <p:pic>
        <p:nvPicPr>
          <p:cNvPr id="33796" name="Picture 13" descr="slide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79" y="1447800"/>
            <a:ext cx="35052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1"/>
          <p:cNvSpPr txBox="1">
            <a:spLocks noChangeArrowheads="1"/>
          </p:cNvSpPr>
          <p:nvPr/>
        </p:nvSpPr>
        <p:spPr bwMode="auto">
          <a:xfrm>
            <a:off x="4719211" y="1433635"/>
            <a:ext cx="404378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BA3F1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0" dirty="0">
                <a:solidFill>
                  <a:srgbClr val="000000"/>
                </a:solidFill>
                <a:latin typeface="+mn-lt"/>
              </a:rPr>
              <a:t>Primary Care Practice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000" b="0" dirty="0">
                <a:solidFill>
                  <a:srgbClr val="000000"/>
                </a:solidFill>
                <a:latin typeface="+mn-lt"/>
              </a:rPr>
              <a:t>Primary Care Physician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000" b="0" dirty="0">
                <a:solidFill>
                  <a:srgbClr val="000000"/>
                </a:solidFill>
                <a:latin typeface="+mn-lt"/>
              </a:rPr>
              <a:t>Patient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0" dirty="0">
                <a:solidFill>
                  <a:srgbClr val="7C6316"/>
                </a:solidFill>
                <a:latin typeface="+mn-lt"/>
              </a:rPr>
              <a:t>     +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000" b="0" dirty="0">
                <a:solidFill>
                  <a:srgbClr val="7C6316"/>
                </a:solidFill>
                <a:latin typeface="+mn-lt"/>
              </a:rPr>
              <a:t>Mental Health Care Manager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2000" b="0" dirty="0">
                <a:solidFill>
                  <a:srgbClr val="7C6316"/>
                </a:solidFill>
                <a:latin typeface="+mn-lt"/>
              </a:rPr>
              <a:t>Psychiatric Consultant</a:t>
            </a:r>
          </a:p>
        </p:txBody>
      </p:sp>
      <p:sp>
        <p:nvSpPr>
          <p:cNvPr id="33801" name="TextBox 2"/>
          <p:cNvSpPr txBox="1">
            <a:spLocks noChangeArrowheads="1"/>
          </p:cNvSpPr>
          <p:nvPr/>
        </p:nvSpPr>
        <p:spPr bwMode="auto">
          <a:xfrm>
            <a:off x="304800" y="5499100"/>
            <a:ext cx="11032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BA3F1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</a:rPr>
              <a:t>Outcome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</a:rPr>
              <a:t>Measures</a:t>
            </a:r>
          </a:p>
        </p:txBody>
      </p:sp>
      <p:sp>
        <p:nvSpPr>
          <p:cNvPr id="33802" name="TextBox 3"/>
          <p:cNvSpPr txBox="1">
            <a:spLocks noChangeArrowheads="1"/>
          </p:cNvSpPr>
          <p:nvPr/>
        </p:nvSpPr>
        <p:spPr bwMode="auto">
          <a:xfrm>
            <a:off x="2033151" y="5524500"/>
            <a:ext cx="12098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BA3F1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</a:rPr>
              <a:t>Treatment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</a:rPr>
              <a:t>Protocols</a:t>
            </a:r>
          </a:p>
        </p:txBody>
      </p:sp>
      <p:sp>
        <p:nvSpPr>
          <p:cNvPr id="33803" name="TextBox 4"/>
          <p:cNvSpPr txBox="1">
            <a:spLocks noChangeArrowheads="1"/>
          </p:cNvSpPr>
          <p:nvPr/>
        </p:nvSpPr>
        <p:spPr bwMode="auto">
          <a:xfrm>
            <a:off x="4613275" y="5522912"/>
            <a:ext cx="11990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BA3F1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</a:rPr>
              <a:t>Population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</a:rPr>
              <a:t>Registry</a:t>
            </a:r>
          </a:p>
        </p:txBody>
      </p:sp>
      <p:sp>
        <p:nvSpPr>
          <p:cNvPr id="33804" name="TextBox 5"/>
          <p:cNvSpPr txBox="1">
            <a:spLocks noChangeArrowheads="1"/>
          </p:cNvSpPr>
          <p:nvPr/>
        </p:nvSpPr>
        <p:spPr bwMode="auto">
          <a:xfrm>
            <a:off x="6781800" y="5524500"/>
            <a:ext cx="1372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BA3F1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</a:rPr>
              <a:t>Psychiatric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0" dirty="0">
                <a:solidFill>
                  <a:srgbClr val="000000"/>
                </a:solidFill>
                <a:latin typeface="+mn-lt"/>
              </a:rPr>
              <a:t>Consultation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53070"/>
            <a:ext cx="1674254" cy="1420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25" r="65257" b="47512"/>
          <a:stretch/>
        </p:blipFill>
        <p:spPr>
          <a:xfrm>
            <a:off x="4613275" y="4223782"/>
            <a:ext cx="1674207" cy="111021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1"/>
          <a:stretch/>
        </p:blipFill>
        <p:spPr bwMode="auto">
          <a:xfrm>
            <a:off x="2033151" y="4223783"/>
            <a:ext cx="2308481" cy="1110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9476"/>
          <a:stretch/>
        </p:blipFill>
        <p:spPr>
          <a:xfrm>
            <a:off x="6781800" y="4223783"/>
            <a:ext cx="1710392" cy="11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51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65176"/>
            <a:ext cx="8229600" cy="133502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Collaborative Care Doubles Effectiveness of Care for Depression</a:t>
            </a:r>
          </a:p>
        </p:txBody>
      </p:sp>
      <p:sp>
        <p:nvSpPr>
          <p:cNvPr id="410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7035" y="2286000"/>
            <a:ext cx="49244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Percentage (%)  Improved</a:t>
            </a:r>
          </a:p>
        </p:txBody>
      </p:sp>
      <p:sp>
        <p:nvSpPr>
          <p:cNvPr id="410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4923" y="5823999"/>
            <a:ext cx="601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Participating Organizations </a:t>
            </a:r>
          </a:p>
        </p:txBody>
      </p:sp>
      <p:sp>
        <p:nvSpPr>
          <p:cNvPr id="410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" y="1600200"/>
            <a:ext cx="8534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dirty="0">
                <a:solidFill>
                  <a:srgbClr val="000000"/>
                </a:solidFill>
                <a:latin typeface="+mn-lt"/>
              </a:rPr>
              <a:t>50 % or greater improvement in depression at 12 months</a:t>
            </a:r>
          </a:p>
        </p:txBody>
      </p:sp>
      <p:sp>
        <p:nvSpPr>
          <p:cNvPr id="4105" name="Text Box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8263" y="6467436"/>
            <a:ext cx="7283450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dirty="0" err="1">
                <a:latin typeface="+mn-lt"/>
              </a:rPr>
              <a:t>Unützer</a:t>
            </a:r>
            <a:r>
              <a:rPr lang="en-US" sz="1400" dirty="0">
                <a:latin typeface="+mn-lt"/>
              </a:rPr>
              <a:t> et al., </a:t>
            </a:r>
            <a:r>
              <a:rPr lang="en-US" sz="1400" i="1" dirty="0">
                <a:latin typeface="+mn-lt"/>
              </a:rPr>
              <a:t>JAMA</a:t>
            </a:r>
            <a:r>
              <a:rPr lang="en-US" sz="1400" dirty="0">
                <a:latin typeface="+mn-lt"/>
              </a:rPr>
              <a:t> 2002; Psych Clinics North America 2004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522841002"/>
              </p:ext>
            </p:extLst>
          </p:nvPr>
        </p:nvGraphicFramePr>
        <p:xfrm>
          <a:off x="1066800" y="2021828"/>
          <a:ext cx="7670800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9" name="Picture 12" descr="biglog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08696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8882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 smtClean="0"/>
              <a:t>Collaborative Care achieves the ‘quadruple </a:t>
            </a:r>
            <a:r>
              <a:rPr lang="en-US" altLang="en-US" sz="4400" dirty="0"/>
              <a:t>aim’ of health care reform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4376" y="1981200"/>
            <a:ext cx="4876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BA3F1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Better care experience</a:t>
            </a:r>
          </a:p>
          <a:p>
            <a:pPr marL="1200150" lvl="1" indent="-45720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>
                <a:latin typeface="+mn-lt"/>
              </a:rPr>
              <a:t>Access to care</a:t>
            </a:r>
          </a:p>
          <a:p>
            <a:pPr marL="1200150" lvl="1" indent="-45720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>
                <a:latin typeface="+mn-lt"/>
              </a:rPr>
              <a:t>Client &amp; provider satisfaction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Better health outcomes</a:t>
            </a:r>
          </a:p>
          <a:p>
            <a:pPr marL="1200150" lvl="1" indent="-45720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>
                <a:latin typeface="+mn-lt"/>
              </a:rPr>
              <a:t>Less depression</a:t>
            </a:r>
          </a:p>
          <a:p>
            <a:pPr marL="1200150" lvl="1" indent="-45720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>
                <a:latin typeface="+mn-lt"/>
              </a:rPr>
              <a:t>Less physical pain</a:t>
            </a:r>
          </a:p>
          <a:p>
            <a:pPr marL="1200150" lvl="1" indent="-45720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>
                <a:latin typeface="+mn-lt"/>
              </a:rPr>
              <a:t>Better functioning</a:t>
            </a:r>
          </a:p>
          <a:p>
            <a:pPr marL="1200150" lvl="1" indent="-45720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>
                <a:latin typeface="+mn-lt"/>
              </a:rPr>
              <a:t>Better quality of life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Lower health care </a:t>
            </a:r>
            <a:r>
              <a:rPr lang="en-US" altLang="en-US" sz="2800" dirty="0" smtClean="0">
                <a:latin typeface="+mn-lt"/>
              </a:rPr>
              <a:t>costs</a:t>
            </a:r>
          </a:p>
          <a:p>
            <a:pPr marL="457200" indent="-45720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+mn-lt"/>
              </a:rPr>
              <a:t>More satisfied providers </a:t>
            </a:r>
            <a:endParaRPr lang="en-US" altLang="en-US" sz="28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2800" dirty="0">
              <a:solidFill>
                <a:schemeClr val="bg1"/>
              </a:solidFill>
              <a:latin typeface="Lucida Sans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sz="2000" b="0" i="1" dirty="0">
              <a:solidFill>
                <a:srgbClr val="FFFF66"/>
              </a:solidFill>
              <a:latin typeface="Lucida Sans" pitchFamily="34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  <a:defRPr/>
            </a:pPr>
            <a:endParaRPr lang="en-US" altLang="en-US" b="0" dirty="0">
              <a:solidFill>
                <a:schemeClr val="bg2"/>
              </a:solidFill>
            </a:endParaRPr>
          </a:p>
        </p:txBody>
      </p:sp>
      <p:pic>
        <p:nvPicPr>
          <p:cNvPr id="26628" name="Picture 5" descr="Swimmer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7338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4895850" y="5029200"/>
            <a:ext cx="383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BA3F1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solidFill>
                  <a:srgbClr val="004386"/>
                </a:solidFill>
              </a:rPr>
              <a:t>“I got my life back”</a:t>
            </a:r>
          </a:p>
        </p:txBody>
      </p:sp>
    </p:spTree>
    <p:extLst>
      <p:ext uri="{BB962C8B-B14F-4D97-AF65-F5344CB8AC3E}">
        <p14:creationId xmlns:p14="http://schemas.microsoft.com/office/powerpoint/2010/main" val="4242789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Wall Street Journal, Sept 2013</a:t>
            </a:r>
          </a:p>
        </p:txBody>
      </p:sp>
      <p:pic>
        <p:nvPicPr>
          <p:cNvPr id="34819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05040"/>
            <a:ext cx="7239000" cy="4081360"/>
          </a:xfrm>
        </p:spPr>
      </p:pic>
      <p:sp>
        <p:nvSpPr>
          <p:cNvPr id="2" name="TextBox 1"/>
          <p:cNvSpPr txBox="1"/>
          <p:nvPr/>
        </p:nvSpPr>
        <p:spPr>
          <a:xfrm>
            <a:off x="294771" y="5562600"/>
            <a:ext cx="8554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cs typeface="Arial" charset="0"/>
              </a:rPr>
              <a:t>ROI for collaborative depression care:$ 6.50 for each $ 1.00 spent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400800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cs typeface="Arial" charset="0"/>
              </a:rPr>
              <a:t>Unutzer et al, </a:t>
            </a:r>
            <a:r>
              <a:rPr lang="en-US" sz="1600" i="1" dirty="0">
                <a:cs typeface="Arial" charset="0"/>
              </a:rPr>
              <a:t>Am J Managed Care, </a:t>
            </a:r>
            <a:r>
              <a:rPr lang="en-US" sz="1600" dirty="0">
                <a:cs typeface="Arial" charset="0"/>
              </a:rPr>
              <a:t>2008. </a:t>
            </a:r>
          </a:p>
        </p:txBody>
      </p:sp>
    </p:spTree>
    <p:extLst>
      <p:ext uri="{BB962C8B-B14F-4D97-AF65-F5344CB8AC3E}">
        <p14:creationId xmlns:p14="http://schemas.microsoft.com/office/powerpoint/2010/main" val="251169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1524000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>Jürgen Unützer, MD, MPH, MA</a:t>
            </a:r>
            <a:br>
              <a:rPr lang="en-US" altLang="en-US" sz="3200" dirty="0"/>
            </a:br>
            <a:r>
              <a:rPr lang="en-US" sz="1600" dirty="0">
                <a:solidFill>
                  <a:schemeClr val="tx1"/>
                </a:solidFill>
              </a:rPr>
              <a:t>Professor &amp; Chair, University of Washington Department of Psychiatry and Behavioral Sciences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Founder, </a:t>
            </a:r>
            <a:r>
              <a:rPr lang="en-US" sz="1600" dirty="0">
                <a:solidFill>
                  <a:schemeClr val="tx1"/>
                </a:solidFill>
              </a:rPr>
              <a:t>AIMS Center: Advancing Integrated Mental Health Solutions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Adjunct Professor, Health Services; Global Health, UW School of Public Health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alt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672871"/>
              </p:ext>
            </p:extLst>
          </p:nvPr>
        </p:nvGraphicFramePr>
        <p:xfrm>
          <a:off x="533400" y="1828801"/>
          <a:ext cx="8229600" cy="4454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3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Grant funding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5483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National Institute of Health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National Corporation for Community Service (Social Innovation Fund)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Center for Medicare and Medicaid </a:t>
                      </a:r>
                      <a:r>
                        <a:rPr lang="en-US" sz="1200" dirty="0" smtClean="0"/>
                        <a:t>Innovation </a:t>
                      </a: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John A. Hartford </a:t>
                      </a:r>
                      <a:r>
                        <a:rPr lang="en-US" sz="1200" dirty="0" smtClean="0"/>
                        <a:t>Foundation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err="1" smtClean="0"/>
                        <a:t>Archstone</a:t>
                      </a:r>
                      <a:r>
                        <a:rPr lang="en-US" sz="1200" dirty="0" smtClean="0"/>
                        <a:t> Foundation</a:t>
                      </a:r>
                      <a:endParaRPr lang="en-US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PCORI (Patient Centered Outcomes Research Institute)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407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Contracts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08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Community Health Plan of Washington, Public Health</a:t>
                      </a:r>
                      <a:r>
                        <a:rPr lang="en-US" sz="1200" baseline="0" dirty="0"/>
                        <a:t> -- </a:t>
                      </a:r>
                      <a:r>
                        <a:rPr lang="en-US" sz="1200" dirty="0"/>
                        <a:t>Seattle &amp; King County</a:t>
                      </a:r>
                    </a:p>
                    <a:p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New York State Department of Health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9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84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Consultant,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1" dirty="0" smtClean="0"/>
                        <a:t>Advisor, or Affiliate</a:t>
                      </a:r>
                      <a:r>
                        <a:rPr lang="en-US" sz="1400" b="1" baseline="0" dirty="0" smtClean="0"/>
                        <a:t> </a:t>
                      </a:r>
                      <a:endParaRPr lang="en-US" sz="1400" b="1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/>
                        <a:t>Kaiser</a:t>
                      </a:r>
                      <a:r>
                        <a:rPr lang="en-US" sz="1200" baseline="0" dirty="0" smtClean="0"/>
                        <a:t> Permanente Washington </a:t>
                      </a:r>
                      <a:r>
                        <a:rPr lang="en-US" sz="1200" dirty="0" smtClean="0"/>
                        <a:t>Research </a:t>
                      </a:r>
                      <a:r>
                        <a:rPr lang="en-US" sz="1200" dirty="0"/>
                        <a:t>Institute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Substance Abuse and Mental Health Services Administration (SAMHSA; CMHS)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1" baseline="0" dirty="0"/>
                        <a:t>Author with Royalties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Up To Date</a:t>
                      </a:r>
                      <a:endParaRPr lang="en-US" sz="1200" dirty="0"/>
                    </a:p>
                    <a:p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/>
                        <a:t>World</a:t>
                      </a:r>
                      <a:r>
                        <a:rPr lang="en-US" sz="1200" b="0" baseline="0" dirty="0"/>
                        <a:t> Health Organization</a:t>
                      </a:r>
                      <a:endParaRPr lang="en-US" sz="1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2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83516"/>
            <a:ext cx="1524000" cy="229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1785" y="124154"/>
            <a:ext cx="2192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</a:rPr>
              <a:t>DISCLOSURES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58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Replication studies show:  </a:t>
            </a:r>
            <a:br>
              <a:rPr lang="en-US" altLang="en-US"/>
            </a:br>
            <a:r>
              <a:rPr lang="en-US" altLang="en-US"/>
              <a:t>the model is ‘robust’ </a:t>
            </a:r>
          </a:p>
        </p:txBody>
      </p:sp>
      <p:graphicFrame>
        <p:nvGraphicFramePr>
          <p:cNvPr id="55359" name="Group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757690"/>
              </p:ext>
            </p:extLst>
          </p:nvPr>
        </p:nvGraphicFramePr>
        <p:xfrm>
          <a:off x="457200" y="1752600"/>
          <a:ext cx="8229600" cy="4535150"/>
        </p:xfrm>
        <a:graphic>
          <a:graphicData uri="http://schemas.openxmlformats.org/drawingml/2006/table">
            <a:tbl>
              <a:tblPr/>
              <a:tblGrid>
                <a:gridCol w="31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668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387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759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Clinical Setting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Target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Clinical Conditions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Reference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6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Primary Care for Adolescents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Adolescent Depression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Richardson 2009, 2014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Adult primary care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Depression &amp; Diabetes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Depression, Diabetes, Heart Disease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Katon et al., 2004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Katon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et al, 2010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4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Latino patients in safety net clinics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Diabetes and depression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Gilmer et al., 2008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Ell et al 2010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4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Public sector oncology clinic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Cancer and depression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Ell et al., 2010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74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Women’s health care clinics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(IDAWN)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Depression, PTSD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Melville 2014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Katon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2014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0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Adult primary care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Anxiety Disorders including PTSD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Roy-Byrne et al 2012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31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Older adults in primary care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Arthritis and depression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Unützer et al., 2008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74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Primary Care / Cardiology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(COPES)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Heart disease and depression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Davidson et al., 2010</a:t>
                      </a:r>
                    </a:p>
                  </a:txBody>
                  <a:tcPr marL="73668" marR="73668" marT="38935" marB="389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733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 for Collaborative Care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656492" y="19050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More than </a:t>
            </a:r>
            <a:r>
              <a:rPr lang="en-US" sz="3200" b="1" dirty="0">
                <a:solidFill>
                  <a:schemeClr val="accent2"/>
                </a:solidFill>
              </a:rPr>
              <a:t>80 randomized controlled trials </a:t>
            </a:r>
            <a:r>
              <a:rPr lang="en-US" sz="3200" b="1" dirty="0"/>
              <a:t>have shown Collaborative Care to be more effective than usual care for common mental health conditions such as depression and anxiety. </a:t>
            </a:r>
          </a:p>
        </p:txBody>
      </p:sp>
    </p:spTree>
    <p:extLst>
      <p:ext uri="{BB962C8B-B14F-4D97-AF65-F5344CB8AC3E}">
        <p14:creationId xmlns:p14="http://schemas.microsoft.com/office/powerpoint/2010/main" val="3212686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5" y="1600200"/>
            <a:ext cx="762000" cy="76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1046250" cy="7009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05" y="4343400"/>
            <a:ext cx="846440" cy="8464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56" y="3497431"/>
            <a:ext cx="1009651" cy="7834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05" y="5486400"/>
            <a:ext cx="915926" cy="91409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30821" y="3581398"/>
            <a:ext cx="60960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Evidence-Based Care. 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Providers use treatments that have research evidence for effectiveness.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30821" y="2743200"/>
            <a:ext cx="60960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Population-Based Care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. 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A defined group of clients is tracked in a registry so that no one falls through the cracks.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09800" y="4458843"/>
            <a:ext cx="60960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0000"/>
                </a:solidFill>
                <a:cs typeface="Arial" charset="0"/>
              </a:rPr>
              <a:t>Treatment to Target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. 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Progress is measured regularly and treatments are actively adjusted until clinical goals are achieved.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1676400"/>
            <a:ext cx="609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Patient-Centered Collaboration</a:t>
            </a:r>
            <a:r>
              <a:rPr lang="en-US" sz="2000" b="1" dirty="0">
                <a:solidFill>
                  <a:prstClr val="black"/>
                </a:solidFill>
                <a:cs typeface="Arial" charset="0"/>
              </a:rPr>
              <a:t>. 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Primary care and behavioral health providers collaborate effectively using shared care plans.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09799" y="5681839"/>
            <a:ext cx="60960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cs typeface="Arial" charset="0"/>
              </a:rPr>
              <a:t>Accountable Care. </a:t>
            </a:r>
            <a:r>
              <a:rPr lang="en-US" sz="1600" dirty="0">
                <a:solidFill>
                  <a:prstClr val="black"/>
                </a:solidFill>
                <a:cs typeface="Arial" charset="0"/>
              </a:rPr>
              <a:t>Providers are accountable and reimbursed for quality of care and clinical outcomes, not just volume of care.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588169" y="5337574"/>
            <a:ext cx="7848600" cy="3780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940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66" t="7526" r="7144" b="4839"/>
          <a:stretch/>
        </p:blipFill>
        <p:spPr>
          <a:xfrm>
            <a:off x="914399" y="426174"/>
            <a:ext cx="7315201" cy="5825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63201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latin typeface="Calibri"/>
                <a:cs typeface="+mn-cs"/>
              </a:rPr>
              <a:t>http://kennedyforum.org</a:t>
            </a:r>
          </a:p>
        </p:txBody>
      </p:sp>
    </p:spTree>
    <p:extLst>
      <p:ext uri="{BB962C8B-B14F-4D97-AF65-F5344CB8AC3E}">
        <p14:creationId xmlns:p14="http://schemas.microsoft.com/office/powerpoint/2010/main" val="2559688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	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Translating from research to practice: </a:t>
            </a:r>
            <a:r>
              <a:rPr lang="en-US" sz="4000" b="0" dirty="0" smtClean="0"/>
              <a:t>practice, payment, and policy change to implement collaborative care.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1399901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0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“crossing the valley of death”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24458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64" y="1937657"/>
            <a:ext cx="396509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304800"/>
            <a:ext cx="3924300" cy="140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2286000"/>
            <a:ext cx="388619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Trained </a:t>
            </a:r>
            <a:r>
              <a:rPr lang="en-US" sz="3600" dirty="0" smtClean="0">
                <a:solidFill>
                  <a:prstClr val="black"/>
                </a:solidFill>
              </a:rPr>
              <a:t>more than 5,000 clinicians in some 1,000 </a:t>
            </a:r>
            <a:r>
              <a:rPr lang="en-US" sz="3600" dirty="0">
                <a:solidFill>
                  <a:prstClr val="black"/>
                </a:solidFill>
              </a:rPr>
              <a:t>clinics in evidence-based </a:t>
            </a:r>
            <a:r>
              <a:rPr lang="en-US" sz="3600" dirty="0" smtClean="0">
                <a:solidFill>
                  <a:prstClr val="black"/>
                </a:solidFill>
              </a:rPr>
              <a:t>collaborative care</a:t>
            </a:r>
            <a:r>
              <a:rPr lang="en-US" sz="3600" dirty="0">
                <a:solidFill>
                  <a:prstClr val="black"/>
                </a:solidFill>
              </a:rPr>
              <a:t>. </a:t>
            </a:r>
            <a:endParaRPr lang="en-US" sz="3600" dirty="0" smtClean="0">
              <a:solidFill>
                <a:prstClr val="black"/>
              </a:solidFill>
            </a:endParaRPr>
          </a:p>
          <a:p>
            <a:endParaRPr lang="en-US" sz="3600" dirty="0">
              <a:solidFill>
                <a:prstClr val="black"/>
              </a:solidFill>
            </a:endParaRPr>
          </a:p>
          <a:p>
            <a:r>
              <a:rPr lang="en-US" sz="3600" dirty="0" smtClean="0">
                <a:solidFill>
                  <a:prstClr val="black"/>
                </a:solidFill>
              </a:rPr>
              <a:t> </a:t>
            </a:r>
            <a:endParaRPr lang="en-US" sz="3600" dirty="0">
              <a:solidFill>
                <a:prstClr val="black"/>
              </a:solidFill>
            </a:endParaRPr>
          </a:p>
          <a:p>
            <a:endParaRPr lang="en-US" sz="2400" b="1" dirty="0">
              <a:solidFill>
                <a:prstClr val="black"/>
              </a:solidFill>
            </a:endParaRPr>
          </a:p>
          <a:p>
            <a:endParaRPr lang="en-US" sz="2400" b="1" i="1" dirty="0">
              <a:solidFill>
                <a:prstClr val="black"/>
              </a:solidFill>
            </a:endParaRPr>
          </a:p>
          <a:p>
            <a:endParaRPr lang="en-US" sz="2400" b="1" i="1" dirty="0">
              <a:solidFill>
                <a:prstClr val="black"/>
              </a:solidFill>
            </a:endParaRPr>
          </a:p>
          <a:p>
            <a:endParaRPr lang="en-US" sz="2400" b="1" i="1" dirty="0">
              <a:solidFill>
                <a:prstClr val="black"/>
              </a:solidFill>
            </a:endParaRPr>
          </a:p>
          <a:p>
            <a:endParaRPr lang="en-US" b="1" i="1" dirty="0">
              <a:solidFill>
                <a:prstClr val="black"/>
              </a:solidFill>
            </a:endParaRPr>
          </a:p>
          <a:p>
            <a:endParaRPr lang="en-US" b="1" i="1" dirty="0">
              <a:solidFill>
                <a:prstClr val="black"/>
              </a:solidFill>
            </a:endParaRPr>
          </a:p>
          <a:p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564" y="6073292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latin typeface="Calibri"/>
                <a:cs typeface="+mn-cs"/>
              </a:rPr>
              <a:t>http://aims.uw.edu</a:t>
            </a:r>
          </a:p>
        </p:txBody>
      </p:sp>
    </p:spTree>
    <p:extLst>
      <p:ext uri="{BB962C8B-B14F-4D97-AF65-F5344CB8AC3E}">
        <p14:creationId xmlns:p14="http://schemas.microsoft.com/office/powerpoint/2010/main" val="2891264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an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45" y="1906442"/>
            <a:ext cx="5501644" cy="350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762000"/>
            <a:ext cx="3921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And the bottom line 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9551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this so hard? </a:t>
            </a:r>
            <a:br>
              <a:rPr lang="en-US" dirty="0" smtClean="0"/>
            </a:br>
            <a:r>
              <a:rPr lang="en-US" sz="2700" dirty="0" smtClean="0"/>
              <a:t>things that researchers often don’t think about.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Patients are not asking for this. </a:t>
            </a:r>
            <a:endParaRPr lang="en-US" b="0" dirty="0" smtClean="0">
              <a:solidFill>
                <a:schemeClr val="tx1"/>
              </a:solidFill>
            </a:endParaRP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D</a:t>
            </a:r>
            <a:r>
              <a:rPr lang="en-US" b="0" dirty="0" smtClean="0">
                <a:solidFill>
                  <a:schemeClr val="tx1"/>
                </a:solidFill>
              </a:rPr>
              <a:t>on’t know what they are missing. 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Don’t feel comfortable (stigma).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Have competing priorities (“I need other things from my doctor.”)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Taking a pill is fairly easy. Making change is hard. </a:t>
            </a:r>
          </a:p>
          <a:p>
            <a:r>
              <a:rPr lang="en-US" dirty="0" smtClean="0"/>
              <a:t>Providers have mixed feelings.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We were not trained for this.  This is ‘outside of our scope of practice.’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Isn’t there a button that says “refer to psychiatry?” 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What do you mean my treatments aren’t always effective? 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Why worry about patients who aren’t in our waiting room?  </a:t>
            </a:r>
          </a:p>
          <a:p>
            <a:r>
              <a:rPr lang="en-US" dirty="0" smtClean="0"/>
              <a:t>Programs and Practices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Why make change?  We just got things working fine.  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How will we get paid for this? 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What if we get audited? 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What about the cost of making all of this change? 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It may not work as well in our practice as it did in research.  </a:t>
            </a:r>
          </a:p>
          <a:p>
            <a:r>
              <a:rPr lang="en-US" dirty="0" smtClean="0"/>
              <a:t>Policy makers</a:t>
            </a:r>
          </a:p>
          <a:p>
            <a:pPr lvl="1"/>
            <a:r>
              <a:rPr lang="en-US" b="0" dirty="0">
                <a:solidFill>
                  <a:schemeClr val="tx1"/>
                </a:solidFill>
              </a:rPr>
              <a:t>Who will benefit from this </a:t>
            </a:r>
            <a:r>
              <a:rPr lang="en-US" b="0" dirty="0" smtClean="0">
                <a:solidFill>
                  <a:schemeClr val="tx1"/>
                </a:solidFill>
              </a:rPr>
              <a:t>change and who will be upset? </a:t>
            </a:r>
            <a:endParaRPr lang="en-US" b="0" dirty="0">
              <a:solidFill>
                <a:schemeClr val="tx1"/>
              </a:solidFill>
            </a:endParaRPr>
          </a:p>
          <a:p>
            <a:pPr lvl="2"/>
            <a:r>
              <a:rPr lang="en-US" sz="2500" b="0" dirty="0">
                <a:solidFill>
                  <a:schemeClr val="tx1"/>
                </a:solidFill>
              </a:rPr>
              <a:t>Constituent groups may not be aligned. </a:t>
            </a:r>
          </a:p>
          <a:p>
            <a:pPr lvl="2"/>
            <a:r>
              <a:rPr lang="en-US" sz="2500" b="0" dirty="0">
                <a:solidFill>
                  <a:schemeClr val="tx1"/>
                </a:solidFill>
              </a:rPr>
              <a:t>Budgets are often in silos. </a:t>
            </a:r>
          </a:p>
          <a:p>
            <a:pPr lvl="2"/>
            <a:r>
              <a:rPr lang="en-US" sz="2500" b="0" dirty="0">
                <a:solidFill>
                  <a:schemeClr val="tx1"/>
                </a:solidFill>
              </a:rPr>
              <a:t>Providers may not want to change or be able to change.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What are the competing priorities?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78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Everyone wants better, no one wants chan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371600"/>
            <a:ext cx="6934199" cy="407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itle 5"/>
          <p:cNvSpPr>
            <a:spLocks noGrp="1"/>
          </p:cNvSpPr>
          <p:nvPr>
            <p:ph type="title"/>
          </p:nvPr>
        </p:nvSpPr>
        <p:spPr>
          <a:xfrm>
            <a:off x="490538" y="304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altLang="en-US" sz="3200" b="0" dirty="0" smtClean="0"/>
              <a:t>Implementing collaborative care requires </a:t>
            </a:r>
            <a:r>
              <a:rPr lang="en-US" altLang="en-US" sz="3200" dirty="0" smtClean="0"/>
              <a:t>change</a:t>
            </a:r>
            <a:r>
              <a:rPr lang="en-US" altLang="en-US" sz="3200" b="0" dirty="0" smtClean="0"/>
              <a:t>.         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0678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1: Collaborative Care</a:t>
            </a:r>
          </a:p>
          <a:p>
            <a:r>
              <a:rPr lang="en-US" dirty="0" smtClean="0"/>
              <a:t>Part 2: Lessons from Translating </a:t>
            </a:r>
          </a:p>
          <a:p>
            <a:r>
              <a:rPr lang="en-US" dirty="0"/>
              <a:t>	 </a:t>
            </a:r>
            <a:r>
              <a:rPr lang="en-US" dirty="0" smtClean="0"/>
              <a:t>  Research to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74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AIMS Center Training at a Glance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6200" y="1656561"/>
          <a:ext cx="8305800" cy="385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4062413"/>
            <a:ext cx="228600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Focuses on building foundational knowledge around the evidence-base and key components of Collaborative Care and team roles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1.5 to 2 hours of time required, depending on role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Delivered as self-paced online learning modules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Typically completed 1 month prior to in-person training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5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0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81400" y="3409950"/>
            <a:ext cx="2444750" cy="283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Focuses on building skills that are critical to teams delivering care in a new way, such as: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Effective team communication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Identifying common implementation challenges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Brief behavioral interventions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The Care Manager’s Role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Emphasis on experiential, active learning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1-2 days of time required, depending on role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We recommend that this training occur within 1-2 weeks before launching care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0" y="2928938"/>
            <a:ext cx="2209800" cy="3162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Focuses on coaching/technical assistance for care managers and psychiatric consultants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On-going distance learning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Monthly 60 to 90 minute webinars &amp; case calls for care managers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Webinar topics for care managers include: 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patient engagement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treating to target &amp; follow-up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relapse prevention</a:t>
            </a:r>
          </a:p>
          <a:p>
            <a:pPr marL="628650" lvl="1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working with difficult patients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+mn-cs"/>
              </a:rPr>
              <a:t>Monthly and/or quarterly case calls for psychiatric consultants, with an emphasis on the weekly systematic case review process</a:t>
            </a:r>
          </a:p>
        </p:txBody>
      </p:sp>
      <p:pic>
        <p:nvPicPr>
          <p:cNvPr id="55303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00350"/>
            <a:ext cx="9493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2114550"/>
            <a:ext cx="128111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1458913"/>
            <a:ext cx="976313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127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3201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latin typeface="Calibri"/>
                <a:cs typeface="+mn-cs"/>
              </a:rPr>
              <a:t>http://aims.uw.edu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9392"/>
            <a:ext cx="8077200" cy="58490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20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Book </a:t>
            </a:r>
            <a:r>
              <a:rPr lang="en-US" dirty="0"/>
              <a:t>Focuses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Building </a:t>
            </a:r>
            <a:r>
              <a:rPr lang="en-US" dirty="0"/>
              <a:t>Effective Integrated Care Teams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98963"/>
            <a:ext cx="2438400" cy="3768437"/>
          </a:xfrm>
        </p:spPr>
      </p:pic>
      <p:sp>
        <p:nvSpPr>
          <p:cNvPr id="5" name="TextBox 4"/>
          <p:cNvSpPr txBox="1"/>
          <p:nvPr/>
        </p:nvSpPr>
        <p:spPr>
          <a:xfrm>
            <a:off x="3717635" y="2209800"/>
            <a:ext cx="5036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prstClr val="black"/>
                </a:solidFill>
              </a:rPr>
              <a:t>Refine clinical approaches used in primary care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prstClr val="black"/>
                </a:solidFill>
              </a:rPr>
              <a:t>Learn integrated care best practices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prstClr val="black"/>
                </a:solidFill>
              </a:rPr>
              <a:t>Gain practical implementation skills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prstClr val="black"/>
                </a:solidFill>
              </a:rPr>
              <a:t>Increase access, improve outcomes, lower costs</a:t>
            </a:r>
          </a:p>
        </p:txBody>
      </p:sp>
    </p:spTree>
    <p:extLst>
      <p:ext uri="{BB962C8B-B14F-4D97-AF65-F5344CB8AC3E}">
        <p14:creationId xmlns:p14="http://schemas.microsoft.com/office/powerpoint/2010/main" val="3183272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302921858"/>
              </p:ext>
            </p:extLst>
          </p:nvPr>
        </p:nvGraphicFramePr>
        <p:xfrm>
          <a:off x="-990600" y="3048000"/>
          <a:ext cx="4696393" cy="217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90600" y="2379821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</a:rPr>
              <a:t>TRAIN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28" name="Picture 4" descr="http://bucklesinternational.com/images/cert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6513" r="5276"/>
          <a:stretch/>
        </p:blipFill>
        <p:spPr bwMode="auto">
          <a:xfrm>
            <a:off x="3521276" y="3430119"/>
            <a:ext cx="1787424" cy="182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3546575" y="2377727"/>
            <a:ext cx="176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</a:rPr>
              <a:t>READY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42037" r="43855" b="13148"/>
          <a:stretch/>
        </p:blipFill>
        <p:spPr bwMode="auto">
          <a:xfrm>
            <a:off x="6172200" y="3276600"/>
            <a:ext cx="2768643" cy="221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400800" y="2133600"/>
            <a:ext cx="2370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prstClr val="black"/>
                </a:solidFill>
              </a:rPr>
              <a:t>CONNECT/</a:t>
            </a:r>
          </a:p>
          <a:p>
            <a:pPr defTabSz="457200"/>
            <a:r>
              <a:rPr lang="en-US" sz="3200" b="1" dirty="0">
                <a:solidFill>
                  <a:prstClr val="black"/>
                </a:solidFill>
              </a:rPr>
              <a:t>IMPLEMENT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6" name="Chevron 55"/>
          <p:cNvSpPr/>
          <p:nvPr/>
        </p:nvSpPr>
        <p:spPr>
          <a:xfrm>
            <a:off x="2847974" y="3702512"/>
            <a:ext cx="428625" cy="705288"/>
          </a:xfrm>
          <a:prstGeom prst="chevro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5429249" y="3702511"/>
            <a:ext cx="428625" cy="705289"/>
          </a:xfrm>
          <a:prstGeom prst="chevron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9606" y="1631596"/>
            <a:ext cx="4452373" cy="369332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Over 2200 psychiatrists and 200 PCPs trained 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34882" y="70262"/>
            <a:ext cx="6060302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u="none" kern="1200" cap="all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Center for </a:t>
            </a:r>
            <a:r>
              <a:rPr lang="en-US" dirty="0" err="1" smtClean="0"/>
              <a:t>medicare</a:t>
            </a:r>
            <a:r>
              <a:rPr lang="en-US" dirty="0" smtClean="0"/>
              <a:t> and </a:t>
            </a:r>
            <a:r>
              <a:rPr lang="en-US" dirty="0" err="1" smtClean="0"/>
              <a:t>medicaid</a:t>
            </a:r>
            <a:r>
              <a:rPr lang="en-US" dirty="0" smtClean="0"/>
              <a:t> services (CMS)</a:t>
            </a:r>
          </a:p>
          <a:p>
            <a:r>
              <a:rPr lang="en-US" dirty="0" smtClean="0"/>
              <a:t>Transforming clinical practice initiative (TCPI)</a:t>
            </a:r>
          </a:p>
          <a:p>
            <a:r>
              <a:rPr lang="en-US" dirty="0" smtClean="0"/>
              <a:t>Support and alignment Network (SAN)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92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9033" y="457200"/>
            <a:ext cx="8796351" cy="762000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+mn-lt"/>
              </a:rPr>
              <a:t>Behavioral Health Integration Program (BHIP) at UW Medicine</a:t>
            </a:r>
            <a:endParaRPr lang="en-US" dirty="0">
              <a:latin typeface="+mn-lt"/>
            </a:endParaRP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217459" y="4442488"/>
            <a:ext cx="5803900" cy="25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BA3F1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3">
              <a:spcBef>
                <a:spcPct val="0"/>
              </a:spcBef>
              <a:buNone/>
            </a:pPr>
            <a:r>
              <a:rPr lang="en-US" altLang="en-US" dirty="0">
                <a:latin typeface="+mn-lt"/>
              </a:rPr>
              <a:t>20 Participating Clinic Sites:</a:t>
            </a:r>
          </a:p>
          <a:p>
            <a:pPr marL="285750" lvl="3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800" b="0" dirty="0">
                <a:latin typeface="+mn-lt"/>
              </a:rPr>
              <a:t>Harborview Medical Center (HMC):</a:t>
            </a:r>
          </a:p>
          <a:p>
            <a:pPr marL="285750" lvl="3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800" b="0" dirty="0">
                <a:latin typeface="+mn-lt"/>
              </a:rPr>
              <a:t>University of Washington Medical Center (UWMC)</a:t>
            </a:r>
          </a:p>
          <a:p>
            <a:pPr marL="285750" lvl="3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800" b="0" dirty="0">
                <a:latin typeface="+mn-lt"/>
              </a:rPr>
              <a:t>University of Washington Neighborhood Clinics (UWNC) </a:t>
            </a:r>
          </a:p>
          <a:p>
            <a:pPr marL="285750" lvl="3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800" b="0" dirty="0">
                <a:latin typeface="+mn-lt"/>
              </a:rPr>
              <a:t>Valley Medical Center (VMC</a:t>
            </a:r>
            <a:r>
              <a:rPr lang="en-US" altLang="en-US" sz="1800" b="0" dirty="0" smtClean="0">
                <a:latin typeface="+mn-lt"/>
              </a:rPr>
              <a:t>)</a:t>
            </a:r>
          </a:p>
          <a:p>
            <a:pPr marL="285750" lvl="3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800" b="0" dirty="0">
              <a:latin typeface="+mn-lt"/>
            </a:endParaRPr>
          </a:p>
          <a:p>
            <a:pPr marL="0" lvl="3">
              <a:spcBef>
                <a:spcPct val="0"/>
              </a:spcBef>
              <a:buNone/>
            </a:pPr>
            <a:endParaRPr lang="en-US" altLang="en-US" sz="1800" b="0" dirty="0" smtClean="0">
              <a:latin typeface="+mn-lt"/>
            </a:endParaRPr>
          </a:p>
          <a:p>
            <a:pPr marL="0" lvl="3">
              <a:spcBef>
                <a:spcPct val="0"/>
              </a:spcBef>
              <a:buNone/>
            </a:pPr>
            <a:r>
              <a:rPr lang="en-US" altLang="en-US" sz="1800" b="0" dirty="0" smtClean="0">
                <a:solidFill>
                  <a:srgbClr val="FF0000"/>
                </a:solidFill>
                <a:latin typeface="+mn-lt"/>
              </a:rPr>
              <a:t>NOTE: 19 year gap between research &amp; full implementation</a:t>
            </a:r>
            <a:endParaRPr lang="en-US" altLang="en-US" sz="1400" b="0" dirty="0">
              <a:solidFill>
                <a:srgbClr val="FF0000"/>
              </a:solidFill>
              <a:latin typeface="+mn-lt"/>
            </a:endParaRPr>
          </a:p>
          <a:p>
            <a:pPr marL="0" lvl="3">
              <a:spcBef>
                <a:spcPct val="0"/>
              </a:spcBef>
              <a:buNone/>
            </a:pPr>
            <a:endParaRPr lang="en-US" altLang="en-US" sz="1600" b="0" dirty="0">
              <a:latin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7459" y="3023453"/>
            <a:ext cx="6090634" cy="859516"/>
            <a:chOff x="102702" y="2289369"/>
            <a:chExt cx="5486400" cy="85951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02702" y="2289369"/>
              <a:ext cx="5486400" cy="0"/>
            </a:xfrm>
            <a:prstGeom prst="line">
              <a:avLst/>
            </a:prstGeom>
            <a:ln w="38100"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133335" y="2692050"/>
              <a:ext cx="990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defRPr sz="3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 b="1">
                  <a:solidFill>
                    <a:srgbClr val="BA3F17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 b="1">
                  <a:solidFill>
                    <a:srgbClr val="5F5F5F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chemeClr val="tx2"/>
                  </a:solidFill>
                  <a:latin typeface="+mn-lt"/>
                  <a:ea typeface="MS PGothic" pitchFamily="34" charset="-128"/>
                </a:rPr>
                <a:t>3 HMC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34640" y="2319622"/>
              <a:ext cx="4090346" cy="829263"/>
              <a:chOff x="370374" y="1624808"/>
              <a:chExt cx="4090346" cy="829263"/>
            </a:xfrm>
          </p:grpSpPr>
          <p:sp>
            <p:nvSpPr>
              <p:cNvPr id="7" name="TextBox 12"/>
              <p:cNvSpPr txBox="1">
                <a:spLocks noChangeArrowheads="1"/>
              </p:cNvSpPr>
              <p:nvPr/>
            </p:nvSpPr>
            <p:spPr bwMode="auto">
              <a:xfrm>
                <a:off x="370374" y="1624808"/>
                <a:ext cx="5879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defRPr sz="3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 b="1">
                    <a:solidFill>
                      <a:srgbClr val="BA3F17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 b="1">
                    <a:solidFill>
                      <a:srgbClr val="5F5F5F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tx2"/>
                    </a:solidFill>
                    <a:latin typeface="+mn-lt"/>
                    <a:ea typeface="MS PGothic" pitchFamily="34" charset="-128"/>
                  </a:rPr>
                  <a:t>2008</a:t>
                </a:r>
              </a:p>
            </p:txBody>
          </p:sp>
          <p:sp>
            <p:nvSpPr>
              <p:cNvPr id="8" name="TextBox 17"/>
              <p:cNvSpPr txBox="1">
                <a:spLocks noChangeArrowheads="1"/>
              </p:cNvSpPr>
              <p:nvPr/>
            </p:nvSpPr>
            <p:spPr bwMode="auto">
              <a:xfrm>
                <a:off x="1104627" y="1640144"/>
                <a:ext cx="5879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defRPr sz="3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 b="1">
                    <a:solidFill>
                      <a:srgbClr val="BA3F17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 b="1">
                    <a:solidFill>
                      <a:srgbClr val="5F5F5F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tx2"/>
                    </a:solidFill>
                    <a:latin typeface="+mn-lt"/>
                    <a:ea typeface="MS PGothic" pitchFamily="34" charset="-128"/>
                  </a:rPr>
                  <a:t>2010</a:t>
                </a:r>
              </a:p>
            </p:txBody>
          </p:sp>
          <p:sp>
            <p:nvSpPr>
              <p:cNvPr id="9" name="TextBox 19"/>
              <p:cNvSpPr txBox="1">
                <a:spLocks noChangeArrowheads="1"/>
              </p:cNvSpPr>
              <p:nvPr/>
            </p:nvSpPr>
            <p:spPr bwMode="auto">
              <a:xfrm>
                <a:off x="2042975" y="1640144"/>
                <a:ext cx="5879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defRPr sz="3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 b="1">
                    <a:solidFill>
                      <a:srgbClr val="BA3F17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 b="1">
                    <a:solidFill>
                      <a:srgbClr val="5F5F5F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tx2"/>
                    </a:solidFill>
                    <a:latin typeface="+mn-lt"/>
                    <a:ea typeface="MS PGothic" pitchFamily="34" charset="-128"/>
                  </a:rPr>
                  <a:t>2012</a:t>
                </a:r>
              </a:p>
            </p:txBody>
          </p:sp>
          <p:sp>
            <p:nvSpPr>
              <p:cNvPr id="10" name="TextBox 20"/>
              <p:cNvSpPr txBox="1">
                <a:spLocks noChangeArrowheads="1"/>
              </p:cNvSpPr>
              <p:nvPr/>
            </p:nvSpPr>
            <p:spPr bwMode="auto">
              <a:xfrm>
                <a:off x="2873236" y="1640144"/>
                <a:ext cx="5879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defRPr sz="3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 b="1">
                    <a:solidFill>
                      <a:srgbClr val="BA3F17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 b="1">
                    <a:solidFill>
                      <a:srgbClr val="5F5F5F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tx2"/>
                    </a:solidFill>
                    <a:latin typeface="+mn-lt"/>
                    <a:ea typeface="MS PGothic" pitchFamily="34" charset="-128"/>
                  </a:rPr>
                  <a:t>2013</a:t>
                </a:r>
              </a:p>
            </p:txBody>
          </p:sp>
          <p:sp>
            <p:nvSpPr>
              <p:cNvPr id="11" name="TextBox 22"/>
              <p:cNvSpPr txBox="1">
                <a:spLocks noChangeArrowheads="1"/>
              </p:cNvSpPr>
              <p:nvPr/>
            </p:nvSpPr>
            <p:spPr bwMode="auto">
              <a:xfrm>
                <a:off x="899352" y="2000102"/>
                <a:ext cx="9985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itchFamily="34" charset="0"/>
                  <a:defRPr sz="3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 b="1">
                    <a:solidFill>
                      <a:srgbClr val="BA3F17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 b="1">
                    <a:solidFill>
                      <a:srgbClr val="5F5F5F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spcBef>
                    <a:spcPct val="20000"/>
                  </a:spcBef>
                  <a:buFont typeface="Arial" pitchFamily="34" charset="0"/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lvl="3" algn="ctr">
                  <a:spcBef>
                    <a:spcPct val="0"/>
                  </a:spcBef>
                  <a:buNone/>
                </a:pPr>
                <a:r>
                  <a:rPr lang="en-US" altLang="en-US" sz="1200" dirty="0">
                    <a:solidFill>
                      <a:schemeClr val="tx2"/>
                    </a:solidFill>
                    <a:latin typeface="+mn-lt"/>
                    <a:ea typeface="MS PGothic" pitchFamily="34" charset="-128"/>
                  </a:rPr>
                  <a:t>1 UWNC</a:t>
                </a:r>
              </a:p>
            </p:txBody>
          </p:sp>
          <p:sp>
            <p:nvSpPr>
              <p:cNvPr id="12" name="TextBox 24"/>
              <p:cNvSpPr txBox="1">
                <a:spLocks noChangeArrowheads="1"/>
              </p:cNvSpPr>
              <p:nvPr/>
            </p:nvSpPr>
            <p:spPr bwMode="auto">
              <a:xfrm>
                <a:off x="1854015" y="1977017"/>
                <a:ext cx="831769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itchFamily="34" charset="0"/>
                  <a:defRPr sz="3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 b="1">
                    <a:solidFill>
                      <a:srgbClr val="BA3F17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 b="1">
                    <a:solidFill>
                      <a:srgbClr val="5F5F5F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spcBef>
                    <a:spcPct val="20000"/>
                  </a:spcBef>
                  <a:buFont typeface="Arial" pitchFamily="34" charset="0"/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lvl="3" algn="ctr">
                  <a:spcBef>
                    <a:spcPct val="0"/>
                  </a:spcBef>
                  <a:buNone/>
                </a:pPr>
                <a:r>
                  <a:rPr lang="en-US" altLang="en-US" sz="1200" dirty="0">
                    <a:solidFill>
                      <a:schemeClr val="tx2"/>
                    </a:solidFill>
                    <a:latin typeface="+mn-lt"/>
                    <a:ea typeface="MS PGothic" pitchFamily="34" charset="-128"/>
                  </a:rPr>
                  <a:t>4 UWNC</a:t>
                </a:r>
              </a:p>
              <a:p>
                <a:pPr marL="0" lvl="3" algn="ctr">
                  <a:spcBef>
                    <a:spcPct val="0"/>
                  </a:spcBef>
                  <a:buNone/>
                </a:pPr>
                <a:r>
                  <a:rPr lang="en-US" altLang="en-US" sz="1200" dirty="0">
                    <a:solidFill>
                      <a:schemeClr val="tx2"/>
                    </a:solidFill>
                    <a:latin typeface="+mn-lt"/>
                    <a:ea typeface="MS PGothic" pitchFamily="34" charset="-128"/>
                  </a:rPr>
                  <a:t>1 UWMC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2751862" y="1951070"/>
                <a:ext cx="76418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itchFamily="34" charset="0"/>
                  <a:defRPr sz="3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 b="1">
                    <a:solidFill>
                      <a:srgbClr val="BA3F17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 b="1">
                    <a:solidFill>
                      <a:srgbClr val="5F5F5F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spcBef>
                    <a:spcPct val="20000"/>
                  </a:spcBef>
                  <a:buFont typeface="Arial" pitchFamily="34" charset="0"/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lvl="3" algn="ctr">
                  <a:spcBef>
                    <a:spcPct val="0"/>
                  </a:spcBef>
                  <a:buNone/>
                </a:pPr>
                <a:r>
                  <a:rPr lang="en-US" altLang="en-US" sz="1200" dirty="0">
                    <a:solidFill>
                      <a:schemeClr val="tx2"/>
                    </a:solidFill>
                    <a:latin typeface="+mn-lt"/>
                    <a:ea typeface="MS PGothic" pitchFamily="34" charset="-128"/>
                  </a:rPr>
                  <a:t>1 UWNC</a:t>
                </a:r>
              </a:p>
              <a:p>
                <a:pPr marL="0" lvl="3" algn="ctr">
                  <a:spcBef>
                    <a:spcPct val="0"/>
                  </a:spcBef>
                  <a:buNone/>
                </a:pPr>
                <a:r>
                  <a:rPr lang="en-US" altLang="en-US" sz="1200" dirty="0">
                    <a:solidFill>
                      <a:schemeClr val="tx2"/>
                    </a:solidFill>
                    <a:latin typeface="+mn-lt"/>
                    <a:ea typeface="MS PGothic" pitchFamily="34" charset="-128"/>
                  </a:rPr>
                  <a:t>1 HMC</a:t>
                </a:r>
              </a:p>
            </p:txBody>
          </p:sp>
          <p:sp>
            <p:nvSpPr>
              <p:cNvPr id="15" name="TextBox 20"/>
              <p:cNvSpPr txBox="1">
                <a:spLocks noChangeArrowheads="1"/>
              </p:cNvSpPr>
              <p:nvPr/>
            </p:nvSpPr>
            <p:spPr bwMode="auto">
              <a:xfrm>
                <a:off x="3592701" y="1652383"/>
                <a:ext cx="58798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itchFamily="34" charset="0"/>
                  <a:defRPr sz="3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 b="1">
                    <a:solidFill>
                      <a:srgbClr val="BA3F17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 b="1">
                    <a:solidFill>
                      <a:srgbClr val="5F5F5F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itchFamily="34" charset="0"/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tx2"/>
                    </a:solidFill>
                    <a:latin typeface="+mn-lt"/>
                    <a:ea typeface="MS PGothic" pitchFamily="34" charset="-128"/>
                  </a:rPr>
                  <a:t>2014</a:t>
                </a:r>
              </a:p>
            </p:txBody>
          </p:sp>
          <p:sp>
            <p:nvSpPr>
              <p:cNvPr id="16" name="TextBox 25"/>
              <p:cNvSpPr txBox="1">
                <a:spLocks noChangeArrowheads="1"/>
              </p:cNvSpPr>
              <p:nvPr/>
            </p:nvSpPr>
            <p:spPr bwMode="auto">
              <a:xfrm>
                <a:off x="3389158" y="2011397"/>
                <a:ext cx="107156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spcBef>
                    <a:spcPct val="20000"/>
                  </a:spcBef>
                  <a:buFont typeface="Arial" pitchFamily="34" charset="0"/>
                  <a:defRPr sz="3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itchFamily="34" charset="0"/>
                  <a:buChar char="–"/>
                  <a:defRPr sz="2800" b="1">
                    <a:solidFill>
                      <a:srgbClr val="BA3F17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itchFamily="34" charset="0"/>
                  <a:buChar char="•"/>
                  <a:defRPr sz="2400" b="1">
                    <a:solidFill>
                      <a:srgbClr val="5F5F5F"/>
                    </a:solidFill>
                    <a:latin typeface="Arial" pitchFamily="34" charset="0"/>
                    <a:cs typeface="Arial" pitchFamily="34" charset="0"/>
                  </a:defRPr>
                </a:lvl3pPr>
                <a:lvl4pPr>
                  <a:spcBef>
                    <a:spcPct val="20000"/>
                  </a:spcBef>
                  <a:buFont typeface="Arial" pitchFamily="34" charset="0"/>
                  <a:buChar char="–"/>
                  <a:defRPr sz="20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lvl="3" algn="ctr">
                  <a:spcBef>
                    <a:spcPct val="0"/>
                  </a:spcBef>
                  <a:buNone/>
                </a:pPr>
                <a:r>
                  <a:rPr lang="en-US" altLang="en-US" sz="1200" dirty="0">
                    <a:solidFill>
                      <a:schemeClr val="tx2"/>
                    </a:solidFill>
                    <a:latin typeface="+mn-lt"/>
                    <a:ea typeface="MS PGothic" pitchFamily="34" charset="-128"/>
                  </a:rPr>
                  <a:t>3 UWNC</a:t>
                </a: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6781800" y="1062707"/>
            <a:ext cx="1828800" cy="69248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2014 APA Award of  Distinction for </a:t>
            </a:r>
          </a:p>
          <a:p>
            <a:r>
              <a:rPr lang="en-US" sz="1300" dirty="0">
                <a:solidFill>
                  <a:srgbClr val="FF0000"/>
                </a:solidFill>
              </a:rPr>
              <a:t>Model Program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459" y="1854584"/>
            <a:ext cx="5655790" cy="70787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2000" b="1" dirty="0">
                <a:cs typeface="Arial" panose="020B0604020202020204" pitchFamily="34" charset="0"/>
              </a:rPr>
              <a:t>20% of UW Medicine Primary Care Patients have at least one visit with a mental health diagnosis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002755"/>
            <a:ext cx="1828800" cy="424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4979014" y="3083031"/>
            <a:ext cx="652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BA3F1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+mn-lt"/>
                <a:ea typeface="MS PGothic" pitchFamily="34" charset="-128"/>
              </a:rPr>
              <a:t>2016</a:t>
            </a:r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4683673" y="3394376"/>
            <a:ext cx="1189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BA3F1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3" algn="ctr">
              <a:spcBef>
                <a:spcPct val="0"/>
              </a:spcBef>
              <a:buNone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ea typeface="MS PGothic" pitchFamily="34" charset="-128"/>
              </a:rPr>
              <a:t>3UWNC</a:t>
            </a:r>
          </a:p>
          <a:p>
            <a:pPr marL="0" lvl="3" algn="ctr">
              <a:spcBef>
                <a:spcPct val="0"/>
              </a:spcBef>
              <a:buNone/>
            </a:pPr>
            <a:r>
              <a:rPr lang="en-US" altLang="en-US" sz="1200" dirty="0">
                <a:solidFill>
                  <a:schemeClr val="tx2"/>
                </a:solidFill>
                <a:latin typeface="+mn-lt"/>
                <a:ea typeface="MS PGothic" pitchFamily="34" charset="-128"/>
              </a:rPr>
              <a:t>2 VMC</a:t>
            </a:r>
          </a:p>
        </p:txBody>
      </p:sp>
    </p:spTree>
    <p:extLst>
      <p:ext uri="{BB962C8B-B14F-4D97-AF65-F5344CB8AC3E}">
        <p14:creationId xmlns:p14="http://schemas.microsoft.com/office/powerpoint/2010/main" val="1424317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UWNC Primary Care Physician</a:t>
            </a:r>
            <a:br>
              <a:rPr lang="en-US" altLang="en-US"/>
            </a:br>
            <a:r>
              <a:rPr lang="en-US" altLang="en-US"/>
              <a:t>Sept 2013 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en-US" i="1" dirty="0"/>
          </a:p>
          <a:p>
            <a:pPr marL="0" indent="0" algn="ctr">
              <a:buNone/>
            </a:pPr>
            <a:r>
              <a:rPr lang="en-US" altLang="en-US" i="1" dirty="0"/>
              <a:t>“You have no idea how helpful it is for a provider to have a resource like you in the clinic. </a:t>
            </a:r>
            <a:r>
              <a:rPr lang="en-US" altLang="en-US" i="1" dirty="0">
                <a:solidFill>
                  <a:schemeClr val="accent2"/>
                </a:solidFill>
              </a:rPr>
              <a:t>I practiced for 16 years without it and I will never go back! </a:t>
            </a:r>
            <a:r>
              <a:rPr lang="en-US" altLang="en-US" i="1" dirty="0"/>
              <a:t>You are such a great support for all of us</a:t>
            </a:r>
            <a:r>
              <a:rPr lang="en-US" altLang="en-US" i="1" dirty="0" smtClean="0"/>
              <a:t>.”</a:t>
            </a:r>
          </a:p>
          <a:p>
            <a:pPr marL="0" indent="0" algn="ctr">
              <a:buNone/>
            </a:pPr>
            <a:endParaRPr lang="en-US" altLang="en-US" i="1" dirty="0"/>
          </a:p>
          <a:p>
            <a:pPr marL="0" indent="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48086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UW Psychiatrist</a:t>
            </a:r>
            <a:endParaRPr lang="en-US" dirty="0"/>
          </a:p>
        </p:txBody>
      </p:sp>
      <p:sp>
        <p:nvSpPr>
          <p:cNvPr id="70659" name="TextBox 3"/>
          <p:cNvSpPr txBox="1">
            <a:spLocks noChangeArrowheads="1"/>
          </p:cNvSpPr>
          <p:nvPr/>
        </p:nvSpPr>
        <p:spPr bwMode="auto">
          <a:xfrm>
            <a:off x="539173" y="1447800"/>
            <a:ext cx="8001000" cy="4678204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91440" rIns="182880" bIns="9144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BA3F1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800" b="0" i="1" dirty="0" smtClean="0">
                <a:solidFill>
                  <a:schemeClr val="tx2"/>
                </a:solidFill>
                <a:latin typeface="+mn-lt"/>
              </a:rPr>
              <a:t>“</a:t>
            </a:r>
            <a:r>
              <a:rPr lang="en-US" altLang="en-US" sz="2800" b="0" i="1" dirty="0">
                <a:solidFill>
                  <a:schemeClr val="tx2"/>
                </a:solidFill>
                <a:latin typeface="+mn-lt"/>
              </a:rPr>
              <a:t>I am helping so many more people than I used to see in traditional office practice.” </a:t>
            </a:r>
            <a:br>
              <a:rPr lang="en-US" altLang="en-US" sz="2800" b="0" i="1" dirty="0">
                <a:solidFill>
                  <a:schemeClr val="tx2"/>
                </a:solidFill>
                <a:latin typeface="+mn-lt"/>
              </a:rPr>
            </a:br>
            <a:endParaRPr lang="en-US" altLang="en-US" sz="2800" b="0" i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800" b="0" i="1" dirty="0">
                <a:solidFill>
                  <a:schemeClr val="tx2"/>
                </a:solidFill>
                <a:latin typeface="+mn-lt"/>
              </a:rPr>
              <a:t>“The greatest benefit of the MHIP consultation program may be in the diagnosis and treatment of patients that aren’t even in the program</a:t>
            </a:r>
            <a:r>
              <a:rPr lang="en-US" altLang="en-US" sz="2800" b="0" i="1" dirty="0" smtClean="0">
                <a:solidFill>
                  <a:schemeClr val="tx2"/>
                </a:solidFill>
                <a:latin typeface="+mn-lt"/>
              </a:rPr>
              <a:t>.”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800" b="0" i="1" dirty="0" smtClean="0">
                <a:solidFill>
                  <a:schemeClr val="tx2"/>
                </a:solidFill>
                <a:latin typeface="+mn-lt"/>
              </a:rPr>
              <a:t>[Building capacity]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n-US" altLang="en-US" sz="2800" b="0" i="1" dirty="0" smtClean="0">
              <a:solidFill>
                <a:schemeClr val="tx2"/>
              </a:solidFill>
              <a:latin typeface="+mn-lt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en-US" sz="2800" b="0" i="1" dirty="0" smtClean="0">
                <a:solidFill>
                  <a:schemeClr val="tx2"/>
                </a:solidFill>
                <a:latin typeface="+mn-lt"/>
              </a:rPr>
              <a:t>“Every consultation is a chance to teach.”</a:t>
            </a:r>
            <a:endParaRPr lang="en-US" altLang="en-US" sz="2800" b="0" i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731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Stories and champions can be</a:t>
            </a:r>
            <a:br>
              <a:rPr lang="en-US" dirty="0" smtClean="0"/>
            </a:br>
            <a:r>
              <a:rPr lang="en-US" dirty="0" smtClean="0"/>
              <a:t>more persuasive </a:t>
            </a:r>
            <a:br>
              <a:rPr lang="en-US" dirty="0" smtClean="0"/>
            </a:br>
            <a:r>
              <a:rPr lang="en-US" dirty="0" smtClean="0"/>
              <a:t>than a JAMA or a NEJM article.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299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1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 Washington State Healthcare Authority</a:t>
            </a:r>
          </a:p>
          <a:p>
            <a:r>
              <a:rPr lang="en-US" altLang="en-US" dirty="0"/>
              <a:t> Community Health Plan of Washington</a:t>
            </a:r>
          </a:p>
          <a:p>
            <a:r>
              <a:rPr lang="en-US" altLang="en-US" dirty="0"/>
              <a:t> Public Health Seattle &amp; King County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58372" name="Picture 3" descr="MHI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6432" r="741" b="6432"/>
          <a:stretch/>
        </p:blipFill>
        <p:spPr bwMode="auto">
          <a:xfrm>
            <a:off x="381001" y="381001"/>
            <a:ext cx="8610600" cy="121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380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4"/>
          <p:cNvSpPr>
            <a:spLocks noGrp="1"/>
          </p:cNvSpPr>
          <p:nvPr>
            <p:ph type="title"/>
          </p:nvPr>
        </p:nvSpPr>
        <p:spPr>
          <a:xfrm>
            <a:off x="609600" y="407377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Mental Health Integration Program (MHIP)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/>
              <a:t>More than 50,000 clients served in &gt; </a:t>
            </a:r>
            <a:r>
              <a:rPr lang="en-US" altLang="en-US" sz="2800" dirty="0" smtClean="0"/>
              <a:t>100 </a:t>
            </a:r>
            <a:r>
              <a:rPr lang="en-US" altLang="en-US" sz="2800" dirty="0"/>
              <a:t>primary care clinics</a:t>
            </a:r>
            <a:endParaRPr lang="en-US" altLang="en-US" sz="2400" dirty="0"/>
          </a:p>
        </p:txBody>
      </p:sp>
      <p:pic>
        <p:nvPicPr>
          <p:cNvPr id="6041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5" b="22414"/>
          <a:stretch>
            <a:fillRect/>
          </a:stretch>
        </p:blipFill>
        <p:spPr bwMode="auto">
          <a:xfrm>
            <a:off x="952500" y="1828800"/>
            <a:ext cx="7239000" cy="447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618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	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Collaborative Care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0206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MHIP Client Diagnoses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352671"/>
              </p:ext>
            </p:extLst>
          </p:nvPr>
        </p:nvGraphicFramePr>
        <p:xfrm>
          <a:off x="609600" y="1451708"/>
          <a:ext cx="8273142" cy="4187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5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36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8877">
                <a:tc>
                  <a:txBody>
                    <a:bodyPr/>
                    <a:lstStyle/>
                    <a:p>
                      <a:r>
                        <a:rPr lang="en-US" sz="2500" dirty="0"/>
                        <a:t>Diagnoses</a:t>
                      </a:r>
                    </a:p>
                  </a:txBody>
                  <a:tcPr marL="82731" marR="82731" marT="41366" marB="413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%</a:t>
                      </a:r>
                    </a:p>
                  </a:txBody>
                  <a:tcPr marL="82731" marR="82731" marT="41366" marB="41366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877">
                <a:tc>
                  <a:txBody>
                    <a:bodyPr/>
                    <a:lstStyle/>
                    <a:p>
                      <a:r>
                        <a:rPr lang="en-US" sz="2500" dirty="0"/>
                        <a:t>Depression</a:t>
                      </a:r>
                    </a:p>
                  </a:txBody>
                  <a:tcPr marL="82731" marR="82731" marT="41366" marB="413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rgbClr val="FF0000"/>
                          </a:solidFill>
                        </a:rPr>
                        <a:t>71 %</a:t>
                      </a:r>
                    </a:p>
                  </a:txBody>
                  <a:tcPr marL="82731" marR="82731" marT="41366" marB="41366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877">
                <a:tc>
                  <a:txBody>
                    <a:bodyPr/>
                    <a:lstStyle/>
                    <a:p>
                      <a:r>
                        <a:rPr lang="en-US" sz="2500" dirty="0"/>
                        <a:t>Anxiety (GAD, Panic)</a:t>
                      </a:r>
                    </a:p>
                  </a:txBody>
                  <a:tcPr marL="82731" marR="82731" marT="41366" marB="413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48 %</a:t>
                      </a:r>
                    </a:p>
                  </a:txBody>
                  <a:tcPr marL="82731" marR="82731" marT="41366" marB="41366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1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/>
                        <a:t>Posttraumatic Stress Disorder (PTSD)</a:t>
                      </a:r>
                    </a:p>
                  </a:txBody>
                  <a:tcPr marL="82731" marR="82731" marT="41366" marB="413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17 %</a:t>
                      </a:r>
                    </a:p>
                  </a:txBody>
                  <a:tcPr marL="82731" marR="82731" marT="41366" marB="41366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877">
                <a:tc>
                  <a:txBody>
                    <a:bodyPr/>
                    <a:lstStyle/>
                    <a:p>
                      <a:r>
                        <a:rPr lang="en-US" sz="2500" dirty="0"/>
                        <a:t>Alcohol</a:t>
                      </a:r>
                      <a:r>
                        <a:rPr lang="en-US" sz="2500" baseline="0" dirty="0"/>
                        <a:t> / Substance Abuse</a:t>
                      </a:r>
                      <a:endParaRPr lang="en-US" sz="2500" dirty="0"/>
                    </a:p>
                  </a:txBody>
                  <a:tcPr marL="82731" marR="82731" marT="41366" marB="413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17 %</a:t>
                      </a:r>
                    </a:p>
                  </a:txBody>
                  <a:tcPr marL="82731" marR="82731" marT="41366" marB="41366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7068">
                <a:tc>
                  <a:txBody>
                    <a:bodyPr/>
                    <a:lstStyle/>
                    <a:p>
                      <a:r>
                        <a:rPr lang="en-US" sz="2500" dirty="0"/>
                        <a:t>Bipolar</a:t>
                      </a:r>
                      <a:r>
                        <a:rPr lang="en-US" sz="2500" baseline="0" dirty="0"/>
                        <a:t> Disorder</a:t>
                      </a:r>
                      <a:endParaRPr lang="en-US" sz="2500" dirty="0"/>
                    </a:p>
                  </a:txBody>
                  <a:tcPr marL="82731" marR="82731" marT="41366" marB="413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/>
                        <a:t>15</a:t>
                      </a:r>
                      <a:r>
                        <a:rPr lang="en-US" sz="2500" baseline="0" dirty="0"/>
                        <a:t> %</a:t>
                      </a:r>
                      <a:endParaRPr lang="en-US" sz="2500" dirty="0"/>
                    </a:p>
                  </a:txBody>
                  <a:tcPr marL="82731" marR="82731" marT="41366" marB="41366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3033">
                <a:tc>
                  <a:txBody>
                    <a:bodyPr/>
                    <a:lstStyle/>
                    <a:p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Thoughts of Suicide</a:t>
                      </a:r>
                    </a:p>
                  </a:txBody>
                  <a:tcPr marL="82731" marR="82731" marT="41366" marB="4136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 marL="82731" marR="82731" marT="41366" marB="41366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4541" name="TextBox 8"/>
          <p:cNvSpPr txBox="1">
            <a:spLocks noChangeArrowheads="1"/>
          </p:cNvSpPr>
          <p:nvPr/>
        </p:nvSpPr>
        <p:spPr bwMode="auto">
          <a:xfrm>
            <a:off x="585951" y="5591052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BA3F1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 dirty="0">
                <a:latin typeface="+mn-lt"/>
              </a:rPr>
              <a:t>… plus acute and chronic medical problems, chronic pain, substance use, prescription narcotic / opioid misuse, homelessness, unemployment, poverty.</a:t>
            </a:r>
          </a:p>
        </p:txBody>
      </p:sp>
    </p:spTree>
    <p:extLst>
      <p:ext uri="{BB962C8B-B14F-4D97-AF65-F5344CB8AC3E}">
        <p14:creationId xmlns:p14="http://schemas.microsoft.com/office/powerpoint/2010/main" val="2145398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MHIP: Pay for Performance initiative </a:t>
            </a:r>
            <a:br>
              <a:rPr lang="en-US" altLang="en-US" sz="3200" dirty="0"/>
            </a:br>
            <a:r>
              <a:rPr lang="en-US" altLang="en-US" sz="2400" dirty="0"/>
              <a:t>cuts median time to depression treatment response in half </a:t>
            </a:r>
          </a:p>
        </p:txBody>
      </p:sp>
      <p:pic>
        <p:nvPicPr>
          <p:cNvPr id="66563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22" y="1782118"/>
            <a:ext cx="6876778" cy="4161482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1524000" y="3483698"/>
            <a:ext cx="2898775" cy="23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99216" y="4303713"/>
            <a:ext cx="17526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419599" y="3506789"/>
            <a:ext cx="3176" cy="1446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7" name="TextBox 3"/>
          <p:cNvSpPr txBox="1">
            <a:spLocks noChangeArrowheads="1"/>
          </p:cNvSpPr>
          <p:nvPr/>
        </p:nvSpPr>
        <p:spPr bwMode="auto">
          <a:xfrm>
            <a:off x="819421" y="6342185"/>
            <a:ext cx="45333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BA3F1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0" dirty="0"/>
              <a:t>Unutzer et al, American Journal of Public Health, 2012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257800" y="3575050"/>
            <a:ext cx="4032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BA3F1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/>
              <a:t>Log-rank test for equality </a:t>
            </a:r>
            <a:endParaRPr lang="en-US" altLang="en-US" sz="1200" b="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of </a:t>
            </a:r>
            <a:r>
              <a:rPr lang="en-US" altLang="en-US" sz="1200" b="0" dirty="0"/>
              <a:t>survivor functions, p&lt;0.001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1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01000" cy="488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Box 4"/>
          <p:cNvSpPr txBox="1">
            <a:spLocks noChangeArrowheads="1"/>
          </p:cNvSpPr>
          <p:nvPr/>
        </p:nvSpPr>
        <p:spPr bwMode="auto">
          <a:xfrm>
            <a:off x="5257800" y="3575050"/>
            <a:ext cx="40322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BA3F1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/>
              <a:t>Log-rank test for equality </a:t>
            </a:r>
            <a:endParaRPr lang="en-US" altLang="en-US" sz="1200" b="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0" dirty="0" smtClean="0"/>
              <a:t>of </a:t>
            </a:r>
            <a:r>
              <a:rPr lang="en-US" altLang="en-US" sz="1200" b="0" dirty="0"/>
              <a:t>survivor functions, p&lt;0.001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3575050"/>
            <a:ext cx="3367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33600" y="3573463"/>
            <a:ext cx="0" cy="1455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57750" y="3573463"/>
            <a:ext cx="0" cy="1455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900" dirty="0"/>
              <a:t>Particularly effective in high risk moms</a:t>
            </a:r>
          </a:p>
        </p:txBody>
      </p:sp>
    </p:spTree>
    <p:extLst>
      <p:ext uri="{BB962C8B-B14F-4D97-AF65-F5344CB8AC3E}">
        <p14:creationId xmlns:p14="http://schemas.microsoft.com/office/powerpoint/2010/main" val="2930263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Mayo Clinic Study of over 7,000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/>
              <a:t>Time to depression remission was </a:t>
            </a:r>
            <a:r>
              <a:rPr lang="en-US">
                <a:solidFill>
                  <a:schemeClr val="accent2"/>
                </a:solidFill>
              </a:rPr>
              <a:t>86 days</a:t>
            </a:r>
            <a:r>
              <a:rPr lang="en-US"/>
              <a:t> for patients in Collaborative Care program </a:t>
            </a:r>
          </a:p>
          <a:p>
            <a:pPr>
              <a:spcBef>
                <a:spcPts val="1200"/>
              </a:spcBef>
              <a:defRPr/>
            </a:pPr>
            <a:r>
              <a:rPr lang="en-US"/>
              <a:t>Time to remission in usual care was </a:t>
            </a:r>
            <a:r>
              <a:rPr lang="en-US">
                <a:solidFill>
                  <a:schemeClr val="accent2"/>
                </a:solidFill>
              </a:rPr>
              <a:t>614 days</a:t>
            </a:r>
          </a:p>
          <a:p>
            <a:pPr marL="457200" lvl="1" indent="0">
              <a:spcBef>
                <a:spcPts val="1200"/>
              </a:spcBef>
              <a:buNone/>
              <a:defRPr/>
            </a:pPr>
            <a:endParaRPr lang="en-US" sz="2000" i="1"/>
          </a:p>
          <a:p>
            <a:pPr marL="457200" lvl="1" indent="0">
              <a:spcBef>
                <a:spcPts val="1200"/>
              </a:spcBef>
              <a:buNone/>
              <a:defRPr/>
            </a:pPr>
            <a:r>
              <a:rPr lang="en-US" sz="2000" i="1"/>
              <a:t>Time to Remission for Depression with Collaborative Care Management in Primary Care  </a:t>
            </a:r>
            <a:r>
              <a:rPr lang="en-US" sz="2000" b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2000" b="0">
                <a:solidFill>
                  <a:schemeClr val="tx1"/>
                </a:solidFill>
                <a:hlinkClick r:id="" action="ppaction://noaction"/>
              </a:rPr>
              <a:t>www.ncbi.nlm.nih.gov/pubmed/26769872</a:t>
            </a:r>
          </a:p>
          <a:p>
            <a:pPr marL="457200" lvl="1" indent="0">
              <a:spcBef>
                <a:spcPts val="1200"/>
              </a:spcBef>
              <a:buNone/>
              <a:defRPr/>
            </a:pPr>
            <a:endParaRPr lang="en-US" sz="2000" b="0">
              <a:solidFill>
                <a:schemeClr val="tx1"/>
              </a:solidFill>
              <a:hlinkClick r:id="" action="ppaction://noaction"/>
            </a:endParaRPr>
          </a:p>
          <a:p>
            <a:pPr marL="457200" lvl="1" indent="0">
              <a:spcBef>
                <a:spcPts val="1200"/>
              </a:spcBef>
              <a:buNone/>
              <a:defRPr/>
            </a:pPr>
            <a:endParaRPr lang="en-US" sz="2000" b="0">
              <a:solidFill>
                <a:schemeClr val="tx1"/>
              </a:solidFill>
              <a:hlinkClick r:id="rId2"/>
            </a:endParaRPr>
          </a:p>
          <a:p>
            <a:pPr lvl="1">
              <a:spcBef>
                <a:spcPts val="1200"/>
              </a:spcBef>
              <a:defRPr/>
            </a:pPr>
            <a:endParaRPr lang="en-US" sz="590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85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but there is often a ‘voltage drop.’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663440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 smtClean="0"/>
              <a:t>Efficacy &gt; Effectiveness &gt; Real world. </a:t>
            </a:r>
          </a:p>
          <a:p>
            <a:pPr lvl="1"/>
            <a:r>
              <a:rPr lang="en-US" b="0" i="1" dirty="0" smtClean="0"/>
              <a:t>“It works if you do it right.” (WK)</a:t>
            </a:r>
          </a:p>
          <a:p>
            <a:pPr lvl="1"/>
            <a:r>
              <a:rPr lang="en-US" b="0" i="1" dirty="0" smtClean="0"/>
              <a:t>“Some things are easier to break than others.” </a:t>
            </a:r>
          </a:p>
          <a:p>
            <a:r>
              <a:rPr lang="en-US" b="0" dirty="0" smtClean="0"/>
              <a:t>Partial implementations work partially</a:t>
            </a:r>
          </a:p>
          <a:p>
            <a:pPr lvl="1"/>
            <a:r>
              <a:rPr lang="en-US" b="0" dirty="0" smtClean="0"/>
              <a:t>DIAMOND (no psychotherapy)</a:t>
            </a:r>
          </a:p>
          <a:p>
            <a:pPr lvl="1"/>
            <a:r>
              <a:rPr lang="en-US" b="0" dirty="0" smtClean="0"/>
              <a:t>STEPS-UP (a “few touches”)</a:t>
            </a:r>
          </a:p>
          <a:p>
            <a:pPr lvl="2"/>
            <a:r>
              <a:rPr lang="en-US" b="0" dirty="0" smtClean="0"/>
              <a:t>Would a “touch of chemotherapy” work? </a:t>
            </a:r>
          </a:p>
          <a:p>
            <a:r>
              <a:rPr lang="en-US" b="0" dirty="0"/>
              <a:t>“You get what you pay for”</a:t>
            </a:r>
          </a:p>
          <a:p>
            <a:pPr lvl="1"/>
            <a:r>
              <a:rPr lang="en-US" b="0" dirty="0"/>
              <a:t>Pay for Performance</a:t>
            </a:r>
          </a:p>
          <a:p>
            <a:r>
              <a:rPr lang="en-US" b="0" dirty="0" smtClean="0"/>
              <a:t>Technology can help </a:t>
            </a:r>
          </a:p>
          <a:p>
            <a:pPr lvl="1"/>
            <a:r>
              <a:rPr lang="en-US" b="0" dirty="0" smtClean="0"/>
              <a:t>Task sharing through people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7595855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Money matters: </a:t>
            </a:r>
            <a:br>
              <a:rPr lang="en-US" dirty="0" smtClean="0"/>
            </a:br>
            <a:r>
              <a:rPr lang="en-US" dirty="0" smtClean="0"/>
              <a:t>payment for Collaborative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34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FFS payment does not </a:t>
            </a:r>
          </a:p>
          <a:p>
            <a:pPr>
              <a:buFontTx/>
              <a:buChar char="-"/>
            </a:pPr>
            <a:r>
              <a:rPr lang="en-US" dirty="0" smtClean="0"/>
              <a:t>cover much of the important work (care management, case reviews)</a:t>
            </a:r>
          </a:p>
          <a:p>
            <a:pPr>
              <a:buFontTx/>
              <a:buChar char="-"/>
            </a:pPr>
            <a:r>
              <a:rPr lang="en-US" dirty="0" smtClean="0"/>
              <a:t>focus on outcomes / value. </a:t>
            </a:r>
          </a:p>
          <a:p>
            <a:endParaRPr lang="en-US" dirty="0"/>
          </a:p>
          <a:p>
            <a:r>
              <a:rPr lang="en-US" dirty="0" smtClean="0"/>
              <a:t>Grant funding</a:t>
            </a:r>
          </a:p>
          <a:p>
            <a:r>
              <a:rPr lang="en-US" dirty="0" smtClean="0"/>
              <a:t>Capitated care</a:t>
            </a:r>
          </a:p>
          <a:p>
            <a:pPr lvl="1"/>
            <a:r>
              <a:rPr lang="en-US" dirty="0" smtClean="0"/>
              <a:t>KP, VA</a:t>
            </a:r>
          </a:p>
          <a:p>
            <a:pPr lvl="1"/>
            <a:r>
              <a:rPr lang="en-US" dirty="0" smtClean="0"/>
              <a:t>but budgets may still be </a:t>
            </a:r>
            <a:r>
              <a:rPr lang="en-US" dirty="0" err="1" smtClean="0"/>
              <a:t>siloed</a:t>
            </a:r>
            <a:endParaRPr lang="en-US" dirty="0" smtClean="0"/>
          </a:p>
          <a:p>
            <a:r>
              <a:rPr lang="en-US" dirty="0" smtClean="0"/>
              <a:t>Bundled / Episode-based care</a:t>
            </a:r>
          </a:p>
          <a:p>
            <a:pPr lvl="1"/>
            <a:r>
              <a:rPr lang="en-US" dirty="0" smtClean="0"/>
              <a:t>DIAMOND, MHIP</a:t>
            </a:r>
          </a:p>
          <a:p>
            <a:r>
              <a:rPr lang="en-US" dirty="0" smtClean="0"/>
              <a:t>Collaborative Care Codes </a:t>
            </a:r>
          </a:p>
          <a:p>
            <a:pPr lvl="1"/>
            <a:r>
              <a:rPr lang="en-US" dirty="0" smtClean="0"/>
              <a:t>CMS (FFS Medicare in 2017)</a:t>
            </a:r>
          </a:p>
          <a:p>
            <a:pPr lvl="1"/>
            <a:r>
              <a:rPr lang="en-US" dirty="0" smtClean="0"/>
              <a:t>Adoption is challenging in FFS-based billing systems</a:t>
            </a:r>
            <a:endParaRPr lang="en-US" dirty="0"/>
          </a:p>
          <a:p>
            <a:pPr lvl="2"/>
            <a:r>
              <a:rPr lang="en-US" dirty="0" smtClean="0"/>
              <a:t>A new ‘valley of death’? </a:t>
            </a:r>
          </a:p>
          <a:p>
            <a:pPr lvl="2"/>
            <a:r>
              <a:rPr lang="en-US" dirty="0" smtClean="0"/>
              <a:t>Mixed methods research on implementing new codes </a:t>
            </a:r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8314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Collaborative Care Billing Codes </a:t>
            </a: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462213"/>
            <a:ext cx="8045450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156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/>
              <a:t>Research as we know / do it takes time.</a:t>
            </a:r>
          </a:p>
          <a:p>
            <a:pPr lvl="1"/>
            <a:r>
              <a:rPr lang="en-US" altLang="en-US" sz="2000" b="0" dirty="0"/>
              <a:t>Mental illness is common in primary care: 1985-1995</a:t>
            </a:r>
          </a:p>
          <a:p>
            <a:pPr lvl="1"/>
            <a:r>
              <a:rPr lang="en-US" altLang="en-US" sz="2000" b="0" dirty="0"/>
              <a:t>Usual Care is limited in reach &amp; effectiveness: 1990-2000</a:t>
            </a:r>
          </a:p>
          <a:p>
            <a:pPr lvl="1"/>
            <a:r>
              <a:rPr lang="en-US" altLang="en-US" sz="2000" b="0" dirty="0"/>
              <a:t>Collaborative Care works better than care as usual: 1995-2005</a:t>
            </a:r>
          </a:p>
          <a:p>
            <a:pPr lvl="1"/>
            <a:r>
              <a:rPr lang="en-US" altLang="en-US" sz="2000" b="0" dirty="0"/>
              <a:t>Collaborative Care can be adapted for diverse populations: 2005- 2015</a:t>
            </a:r>
          </a:p>
          <a:p>
            <a:pPr lvl="1"/>
            <a:r>
              <a:rPr lang="en-US" altLang="en-US" sz="2000" b="0" dirty="0"/>
              <a:t>Collaborative Care can be delivered using technology: 2010- present</a:t>
            </a:r>
            <a:endParaRPr lang="en-US" altLang="en-US" sz="2000" b="0" dirty="0">
              <a:solidFill>
                <a:srgbClr val="00B050"/>
              </a:solidFill>
            </a:endParaRPr>
          </a:p>
          <a:p>
            <a:endParaRPr lang="en-US" altLang="en-US" sz="2400" dirty="0" smtClean="0"/>
          </a:p>
          <a:p>
            <a:pPr marL="0" indent="0">
              <a:buNone/>
            </a:pPr>
            <a:r>
              <a:rPr lang="en-US" altLang="en-US" sz="2400" dirty="0" smtClean="0"/>
              <a:t>Good </a:t>
            </a:r>
            <a:r>
              <a:rPr lang="en-US" altLang="en-US" sz="2400" dirty="0"/>
              <a:t>research can challenge the status quo and shows us what is possible. </a:t>
            </a:r>
          </a:p>
          <a:p>
            <a:pPr lvl="1"/>
            <a:r>
              <a:rPr lang="en-US" altLang="en-US" sz="2000" b="0" dirty="0" smtClean="0"/>
              <a:t>A good randomized trial is a very powerful tool. </a:t>
            </a:r>
          </a:p>
          <a:p>
            <a:pPr lvl="1"/>
            <a:r>
              <a:rPr lang="en-US" altLang="en-US" sz="2000" b="0" dirty="0" smtClean="0"/>
              <a:t>With </a:t>
            </a:r>
            <a:r>
              <a:rPr lang="en-US" altLang="en-US" sz="2000" b="0" dirty="0"/>
              <a:t>enough grant $  you can create virtually any reality.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525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1234440"/>
          </a:xfrm>
        </p:spPr>
        <p:txBody>
          <a:bodyPr/>
          <a:lstStyle/>
          <a:p>
            <a:r>
              <a:rPr lang="en-US" dirty="0" smtClean="0"/>
              <a:t>Lessons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The valley of death is real</a:t>
            </a:r>
          </a:p>
          <a:p>
            <a:pPr lvl="1"/>
            <a:r>
              <a:rPr lang="en-US" altLang="en-US" sz="2000" b="0" dirty="0"/>
              <a:t>Practice change is hard at all levels. </a:t>
            </a:r>
            <a:endParaRPr lang="en-US" altLang="en-US" sz="2000" b="0" dirty="0" smtClean="0"/>
          </a:p>
          <a:p>
            <a:pPr lvl="1"/>
            <a:r>
              <a:rPr lang="en-US" altLang="en-US" sz="2000" b="0" dirty="0" smtClean="0"/>
              <a:t>D&amp;I Research </a:t>
            </a:r>
            <a:r>
              <a:rPr lang="en-US" altLang="en-US" sz="2000" b="0" u="sng" dirty="0" smtClean="0"/>
              <a:t>may</a:t>
            </a:r>
            <a:r>
              <a:rPr lang="en-US" altLang="en-US" sz="2000" b="0" dirty="0" smtClean="0"/>
              <a:t> help with this … </a:t>
            </a:r>
          </a:p>
          <a:p>
            <a:pPr lvl="1"/>
            <a:r>
              <a:rPr lang="en-US" altLang="en-US" sz="2000" b="0" dirty="0" smtClean="0"/>
              <a:t>May need more $ for distribution than for R&amp;D</a:t>
            </a:r>
          </a:p>
          <a:p>
            <a:pPr lvl="1"/>
            <a:r>
              <a:rPr lang="en-US" altLang="en-US" sz="2000" b="0" dirty="0" smtClean="0"/>
              <a:t>We need to be clear about WIIFM</a:t>
            </a:r>
          </a:p>
          <a:p>
            <a:pPr lvl="1"/>
            <a:r>
              <a:rPr lang="en-US" altLang="en-US" sz="2000" b="0" dirty="0" smtClean="0"/>
              <a:t>Persistence is underrated. </a:t>
            </a:r>
            <a:endParaRPr lang="en-US" altLang="en-US" sz="2000" b="0" dirty="0"/>
          </a:p>
          <a:p>
            <a:pPr lvl="2"/>
            <a:r>
              <a:rPr lang="en-US" altLang="en-US" sz="1600" b="0" dirty="0" smtClean="0"/>
              <a:t>There is nothing as powerful as an idea whose time has come. (V. Hugo)</a:t>
            </a:r>
          </a:p>
          <a:p>
            <a:r>
              <a:rPr lang="en-US" altLang="en-US" sz="2400" dirty="0" smtClean="0"/>
              <a:t>What else can we try? </a:t>
            </a:r>
          </a:p>
          <a:p>
            <a:pPr lvl="1"/>
            <a:r>
              <a:rPr lang="en-US" altLang="en-US" sz="2000" b="0" dirty="0" smtClean="0"/>
              <a:t>Make our research more relevant. Would people change anything? </a:t>
            </a:r>
          </a:p>
          <a:p>
            <a:pPr lvl="2"/>
            <a:r>
              <a:rPr lang="en-US" altLang="en-US" sz="1600" b="0" dirty="0" smtClean="0"/>
              <a:t>Clinical work provides a powerful reality check. </a:t>
            </a:r>
          </a:p>
          <a:p>
            <a:pPr lvl="1"/>
            <a:r>
              <a:rPr lang="en-US" altLang="en-US" sz="2000" b="0" dirty="0" smtClean="0"/>
              <a:t>Focus on ‘demand’ rather than ‘supply’. What do people really want?  </a:t>
            </a:r>
          </a:p>
          <a:p>
            <a:pPr lvl="1"/>
            <a:r>
              <a:rPr lang="en-US" altLang="en-US" sz="2000" b="0" dirty="0" smtClean="0"/>
              <a:t>Design bigger, better, and cheaper experiments. </a:t>
            </a:r>
          </a:p>
          <a:p>
            <a:pPr lvl="1"/>
            <a:r>
              <a:rPr lang="en-US" altLang="en-US" sz="2000" b="0" dirty="0" smtClean="0"/>
              <a:t>Fail faster.  </a:t>
            </a:r>
            <a:r>
              <a:rPr lang="en-US" altLang="en-US" sz="2000" dirty="0" smtClean="0"/>
              <a:t>    </a:t>
            </a:r>
            <a:endParaRPr lang="en-US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48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843703"/>
              </p:ext>
            </p:extLst>
          </p:nvPr>
        </p:nvGraphicFramePr>
        <p:xfrm>
          <a:off x="-9236" y="-228600"/>
          <a:ext cx="9296400" cy="690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Slide" r:id="rId4" imgW="4572000" imgH="3429000" progId="PowerPoint.Slide.8">
                  <p:embed/>
                </p:oleObj>
              </mc:Choice>
              <mc:Fallback>
                <p:oleObj name="Slide" r:id="rId4" imgW="4572000" imgH="342900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9236" y="-228600"/>
                        <a:ext cx="9296400" cy="690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267200" y="4953000"/>
            <a:ext cx="4953000" cy="182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endParaRPr lang="en-US" sz="1400" dirty="0">
              <a:latin typeface="Edwardian Script ITC" pitchFamily="66" charset="0"/>
            </a:endParaRPr>
          </a:p>
          <a:p>
            <a:pPr algn="r">
              <a:defRPr/>
            </a:pPr>
            <a:endParaRPr lang="en-US" sz="1050" dirty="0">
              <a:latin typeface="Edwardian Script ITC" pitchFamily="66" charset="0"/>
            </a:endParaRPr>
          </a:p>
          <a:p>
            <a:pPr algn="r">
              <a:defRPr/>
            </a:pPr>
            <a:r>
              <a:rPr lang="en-US" sz="2400" b="1" dirty="0">
                <a:latin typeface="+mn-lt"/>
              </a:rPr>
              <a:t>unutzer@uw.edu</a:t>
            </a:r>
          </a:p>
          <a:p>
            <a:pPr algn="r">
              <a:defRPr/>
            </a:pPr>
            <a:r>
              <a:rPr lang="en-US" sz="2400" b="1" dirty="0">
                <a:latin typeface="+mn-lt"/>
              </a:rPr>
              <a:t>http://uw.aims.edu</a:t>
            </a:r>
          </a:p>
          <a:p>
            <a:pPr algn="r">
              <a:defRPr/>
            </a:pPr>
            <a:endParaRPr lang="en-US" sz="2000" dirty="0">
              <a:latin typeface="+mn-lt"/>
            </a:endParaRPr>
          </a:p>
          <a:p>
            <a:pPr algn="r"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3527425" y="14160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BA3F1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0"/>
          </a:p>
        </p:txBody>
      </p:sp>
      <p:sp>
        <p:nvSpPr>
          <p:cNvPr id="77829" name="TextBox 1"/>
          <p:cNvSpPr txBox="1">
            <a:spLocks noChangeArrowheads="1"/>
          </p:cNvSpPr>
          <p:nvPr/>
        </p:nvSpPr>
        <p:spPr bwMode="auto">
          <a:xfrm>
            <a:off x="228600" y="76200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rgbClr val="BA3F17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rgbClr val="5F5F5F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 i="1" u="sng" dirty="0" smtClean="0"/>
              <a:t>Thank you!</a:t>
            </a:r>
            <a:endParaRPr lang="en-US" altLang="en-US" sz="4000" b="0" i="1" dirty="0"/>
          </a:p>
        </p:txBody>
      </p:sp>
    </p:spTree>
    <p:extLst>
      <p:ext uri="{BB962C8B-B14F-4D97-AF65-F5344CB8AC3E}">
        <p14:creationId xmlns:p14="http://schemas.microsoft.com/office/powerpoint/2010/main" val="2574724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spect="1" noChangeArrowheads="1" noTextEdit="1"/>
          </p:cNvSpPr>
          <p:nvPr/>
        </p:nvSpPr>
        <p:spPr bwMode="auto">
          <a:xfrm>
            <a:off x="304800" y="381000"/>
            <a:ext cx="8382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103313" y="400050"/>
            <a:ext cx="2159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15000"/>
              </a:spcBef>
              <a:spcAft>
                <a:spcPct val="20000"/>
              </a:spcAft>
            </a:pPr>
            <a:r>
              <a:rPr lang="en-US" altLang="en-US" sz="1000">
                <a:solidFill>
                  <a:srgbClr val="000000"/>
                </a:solidFill>
              </a:rPr>
              <a:t>                                                                    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1752" y="356616"/>
            <a:ext cx="8314508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44450" rIns="90488" bIns="4445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tx2"/>
                </a:solidFill>
                <a:latin typeface="+mj-lt"/>
              </a:rPr>
              <a:t>Of all people living with mental disorders</a:t>
            </a:r>
          </a:p>
        </p:txBody>
      </p:sp>
      <p:pic>
        <p:nvPicPr>
          <p:cNvPr id="6149" name="Picture 5" descr="1000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1089" r="988" b="1888"/>
          <a:stretch/>
        </p:blipFill>
        <p:spPr bwMode="auto">
          <a:xfrm>
            <a:off x="457200" y="900707"/>
            <a:ext cx="8159060" cy="542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474976"/>
            <a:ext cx="5139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from Wang PS et al. Arch Gen Psychiatry 2005; 62(6): 629-640.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9286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8"/>
          <p:cNvSpPr>
            <a:spLocks noChangeArrowheads="1"/>
          </p:cNvSpPr>
          <p:nvPr/>
        </p:nvSpPr>
        <p:spPr bwMode="auto">
          <a:xfrm>
            <a:off x="301752" y="356616"/>
            <a:ext cx="8534400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4450" rIns="90488" bIns="4445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tx2"/>
                </a:solidFill>
                <a:latin typeface="+mj-lt"/>
              </a:rPr>
              <a:t>12% see a psychiatrist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900707"/>
            <a:ext cx="8159060" cy="5423894"/>
            <a:chOff x="457200" y="900707"/>
            <a:chExt cx="8159060" cy="5423894"/>
          </a:xfrm>
        </p:grpSpPr>
        <p:pic>
          <p:nvPicPr>
            <p:cNvPr id="11" name="Picture 5" descr="1000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8" t="1089" r="988" b="1888"/>
            <a:stretch/>
          </p:blipFill>
          <p:spPr bwMode="auto">
            <a:xfrm>
              <a:off x="457200" y="900707"/>
              <a:ext cx="8159060" cy="5423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09600" y="2328485"/>
              <a:ext cx="1524000" cy="1786315"/>
              <a:chOff x="-7664533" y="2323306"/>
              <a:chExt cx="1524000" cy="1786315"/>
            </a:xfrm>
          </p:grpSpPr>
          <p:sp>
            <p:nvSpPr>
              <p:cNvPr id="3098" name="Rectangle 5"/>
              <p:cNvSpPr>
                <a:spLocks noChangeArrowheads="1"/>
              </p:cNvSpPr>
              <p:nvPr/>
            </p:nvSpPr>
            <p:spPr bwMode="auto">
              <a:xfrm>
                <a:off x="-7664533" y="2323306"/>
                <a:ext cx="1524000" cy="1219200"/>
              </a:xfrm>
              <a:prstGeom prst="rect">
                <a:avLst/>
              </a:prstGeom>
              <a:solidFill>
                <a:schemeClr val="tx2">
                  <a:alpha val="65881"/>
                </a:scheme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-7664533" y="3607475"/>
                <a:ext cx="1524000" cy="502146"/>
              </a:xfrm>
              <a:prstGeom prst="rect">
                <a:avLst/>
              </a:prstGeom>
              <a:solidFill>
                <a:schemeClr val="tx2">
                  <a:alpha val="65881"/>
                </a:scheme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609600" y="1048316"/>
              <a:ext cx="1524000" cy="1219200"/>
            </a:xfrm>
            <a:prstGeom prst="rect">
              <a:avLst/>
            </a:prstGeom>
            <a:solidFill>
              <a:schemeClr val="tx2">
                <a:alpha val="65881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50596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8"/>
          <p:cNvSpPr>
            <a:spLocks noChangeArrowheads="1"/>
          </p:cNvSpPr>
          <p:nvPr/>
        </p:nvSpPr>
        <p:spPr bwMode="auto">
          <a:xfrm>
            <a:off x="304800" y="356616"/>
            <a:ext cx="8534400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4450" rIns="90488" bIns="4445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tx2"/>
                </a:solidFill>
                <a:latin typeface="+mj-lt"/>
              </a:rPr>
              <a:t>20 % see any mental health </a:t>
            </a:r>
            <a:r>
              <a:rPr lang="en-US" altLang="en-US" sz="3200" b="1" dirty="0" smtClean="0">
                <a:solidFill>
                  <a:schemeClr val="tx2"/>
                </a:solidFill>
                <a:latin typeface="+mj-lt"/>
              </a:rPr>
              <a:t>professional</a:t>
            </a:r>
            <a:endParaRPr lang="en-US" altLang="en-US" sz="32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" y="900707"/>
            <a:ext cx="8159060" cy="5423894"/>
            <a:chOff x="457200" y="900707"/>
            <a:chExt cx="8159060" cy="5423894"/>
          </a:xfrm>
        </p:grpSpPr>
        <p:pic>
          <p:nvPicPr>
            <p:cNvPr id="18" name="Picture 5" descr="1000"/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8" t="1089" r="988" b="1888"/>
            <a:stretch/>
          </p:blipFill>
          <p:spPr bwMode="auto">
            <a:xfrm>
              <a:off x="457200" y="900707"/>
              <a:ext cx="8159060" cy="5423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609600" y="2328485"/>
              <a:ext cx="1524000" cy="1219200"/>
            </a:xfrm>
            <a:prstGeom prst="rect">
              <a:avLst/>
            </a:prstGeom>
            <a:solidFill>
              <a:schemeClr val="tx2">
                <a:alpha val="65881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09600" y="1048316"/>
              <a:ext cx="1524000" cy="1219200"/>
            </a:xfrm>
            <a:prstGeom prst="rect">
              <a:avLst/>
            </a:prstGeom>
            <a:solidFill>
              <a:schemeClr val="tx2">
                <a:alpha val="65881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609600" y="4892823"/>
              <a:ext cx="1524000" cy="1219200"/>
            </a:xfrm>
            <a:prstGeom prst="rect">
              <a:avLst/>
            </a:prstGeom>
            <a:solidFill>
              <a:schemeClr val="tx2">
                <a:alpha val="65881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609600" y="3612654"/>
              <a:ext cx="1524000" cy="1219200"/>
            </a:xfrm>
            <a:prstGeom prst="rect">
              <a:avLst/>
            </a:prstGeom>
            <a:solidFill>
              <a:schemeClr val="tx2">
                <a:alpha val="65881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285808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304800" y="360433"/>
            <a:ext cx="8534400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4450" rIns="90488" bIns="4445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40 % get mental health treatment in primary care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900707"/>
            <a:ext cx="8159060" cy="5423894"/>
            <a:chOff x="457200" y="900707"/>
            <a:chExt cx="8159060" cy="5423894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" y="900707"/>
              <a:ext cx="8159060" cy="5423894"/>
              <a:chOff x="457200" y="900707"/>
              <a:chExt cx="8159060" cy="5423894"/>
            </a:xfrm>
          </p:grpSpPr>
          <p:pic>
            <p:nvPicPr>
              <p:cNvPr id="15" name="Picture 5" descr="1000"/>
              <p:cNvPicPr>
                <a:picLocks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8" t="1089" r="988" b="1888"/>
              <a:stretch/>
            </p:blipFill>
            <p:spPr bwMode="auto">
              <a:xfrm>
                <a:off x="457200" y="900707"/>
                <a:ext cx="8159060" cy="5423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5"/>
              <p:cNvSpPr>
                <a:spLocks noChangeArrowheads="1"/>
              </p:cNvSpPr>
              <p:nvPr/>
            </p:nvSpPr>
            <p:spPr bwMode="auto">
              <a:xfrm>
                <a:off x="609600" y="2328485"/>
                <a:ext cx="1524000" cy="1219200"/>
              </a:xfrm>
              <a:prstGeom prst="rect">
                <a:avLst/>
              </a:prstGeom>
              <a:solidFill>
                <a:schemeClr val="tx2">
                  <a:alpha val="65881"/>
                </a:scheme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7" name="Rectangle 5"/>
              <p:cNvSpPr>
                <a:spLocks noChangeArrowheads="1"/>
              </p:cNvSpPr>
              <p:nvPr/>
            </p:nvSpPr>
            <p:spPr bwMode="auto">
              <a:xfrm>
                <a:off x="609600" y="1048316"/>
                <a:ext cx="1524000" cy="1219200"/>
              </a:xfrm>
              <a:prstGeom prst="rect">
                <a:avLst/>
              </a:prstGeom>
              <a:solidFill>
                <a:schemeClr val="tx2">
                  <a:alpha val="65881"/>
                </a:scheme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/>
            </p:nvSpPr>
            <p:spPr bwMode="auto">
              <a:xfrm>
                <a:off x="609600" y="4892823"/>
                <a:ext cx="1524000" cy="1219200"/>
              </a:xfrm>
              <a:prstGeom prst="rect">
                <a:avLst/>
              </a:prstGeom>
              <a:solidFill>
                <a:schemeClr val="tx2">
                  <a:alpha val="65881"/>
                </a:scheme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609600" y="3612654"/>
                <a:ext cx="1524000" cy="1219200"/>
              </a:xfrm>
              <a:prstGeom prst="rect">
                <a:avLst/>
              </a:prstGeom>
              <a:solidFill>
                <a:schemeClr val="tx2">
                  <a:alpha val="65881"/>
                </a:scheme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09800" y="2328485"/>
              <a:ext cx="1524000" cy="1219200"/>
            </a:xfrm>
            <a:prstGeom prst="rect">
              <a:avLst/>
            </a:prstGeom>
            <a:solidFill>
              <a:schemeClr val="tx2">
                <a:alpha val="65881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2209800" y="1048316"/>
              <a:ext cx="1524000" cy="1219200"/>
            </a:xfrm>
            <a:prstGeom prst="rect">
              <a:avLst/>
            </a:prstGeom>
            <a:solidFill>
              <a:schemeClr val="tx2">
                <a:alpha val="65881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2209800" y="4892823"/>
              <a:ext cx="1524000" cy="1219200"/>
            </a:xfrm>
            <a:prstGeom prst="rect">
              <a:avLst/>
            </a:prstGeom>
            <a:solidFill>
              <a:schemeClr val="tx2">
                <a:alpha val="65881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2209800" y="3612654"/>
              <a:ext cx="1524000" cy="1219200"/>
            </a:xfrm>
            <a:prstGeom prst="rect">
              <a:avLst/>
            </a:prstGeom>
            <a:solidFill>
              <a:schemeClr val="tx2">
                <a:alpha val="65881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91954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57200" y="900707"/>
            <a:ext cx="8159060" cy="5423894"/>
            <a:chOff x="457200" y="900707"/>
            <a:chExt cx="8159060" cy="5423894"/>
          </a:xfrm>
        </p:grpSpPr>
        <p:grpSp>
          <p:nvGrpSpPr>
            <p:cNvPr id="16" name="Group 15"/>
            <p:cNvGrpSpPr/>
            <p:nvPr/>
          </p:nvGrpSpPr>
          <p:grpSpPr>
            <a:xfrm>
              <a:off x="457200" y="900707"/>
              <a:ext cx="8159060" cy="5423894"/>
              <a:chOff x="457200" y="900707"/>
              <a:chExt cx="8159060" cy="5423894"/>
            </a:xfrm>
          </p:grpSpPr>
          <p:pic>
            <p:nvPicPr>
              <p:cNvPr id="21" name="Picture 5" descr="1000"/>
              <p:cNvPicPr>
                <a:picLocks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38" t="1089" r="988" b="1888"/>
              <a:stretch/>
            </p:blipFill>
            <p:spPr bwMode="auto">
              <a:xfrm>
                <a:off x="457200" y="900707"/>
                <a:ext cx="8159060" cy="5423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609600" y="2328485"/>
                <a:ext cx="1524000" cy="1219200"/>
              </a:xfrm>
              <a:prstGeom prst="rect">
                <a:avLst/>
              </a:prstGeom>
              <a:solidFill>
                <a:schemeClr val="tx2">
                  <a:alpha val="65881"/>
                </a:scheme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609600" y="1048316"/>
                <a:ext cx="1524000" cy="1219200"/>
              </a:xfrm>
              <a:prstGeom prst="rect">
                <a:avLst/>
              </a:prstGeom>
              <a:solidFill>
                <a:schemeClr val="tx2">
                  <a:alpha val="65881"/>
                </a:scheme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" name="Rectangle 5"/>
              <p:cNvSpPr>
                <a:spLocks noChangeArrowheads="1"/>
              </p:cNvSpPr>
              <p:nvPr/>
            </p:nvSpPr>
            <p:spPr bwMode="auto">
              <a:xfrm>
                <a:off x="609600" y="4892823"/>
                <a:ext cx="1524000" cy="1219200"/>
              </a:xfrm>
              <a:prstGeom prst="rect">
                <a:avLst/>
              </a:prstGeom>
              <a:solidFill>
                <a:schemeClr val="tx2">
                  <a:alpha val="65881"/>
                </a:scheme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auto">
              <a:xfrm>
                <a:off x="609600" y="3612654"/>
                <a:ext cx="1524000" cy="1219200"/>
              </a:xfrm>
              <a:prstGeom prst="rect">
                <a:avLst/>
              </a:prstGeom>
              <a:solidFill>
                <a:schemeClr val="tx2">
                  <a:alpha val="65881"/>
                </a:schemeClr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2209800" y="2328485"/>
              <a:ext cx="1524000" cy="1219200"/>
            </a:xfrm>
            <a:prstGeom prst="rect">
              <a:avLst/>
            </a:prstGeom>
            <a:solidFill>
              <a:schemeClr val="tx2">
                <a:alpha val="65881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209800" y="1048316"/>
              <a:ext cx="1524000" cy="1219200"/>
            </a:xfrm>
            <a:prstGeom prst="rect">
              <a:avLst/>
            </a:prstGeom>
            <a:solidFill>
              <a:schemeClr val="tx2">
                <a:alpha val="65881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2209800" y="4892823"/>
              <a:ext cx="1524000" cy="1219200"/>
            </a:xfrm>
            <a:prstGeom prst="rect">
              <a:avLst/>
            </a:prstGeom>
            <a:solidFill>
              <a:schemeClr val="tx2">
                <a:alpha val="65881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2209800" y="3612654"/>
              <a:ext cx="1524000" cy="1219200"/>
            </a:xfrm>
            <a:prstGeom prst="rect">
              <a:avLst/>
            </a:prstGeom>
            <a:solidFill>
              <a:schemeClr val="tx2">
                <a:alpha val="65881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0" name="Rectangle 41"/>
          <p:cNvSpPr>
            <a:spLocks noChangeArrowheads="1"/>
          </p:cNvSpPr>
          <p:nvPr/>
        </p:nvSpPr>
        <p:spPr bwMode="auto">
          <a:xfrm>
            <a:off x="304800" y="360433"/>
            <a:ext cx="8534400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44450" rIns="90488" bIns="4445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 dirty="0">
                <a:latin typeface="+mn-lt"/>
              </a:rPr>
              <a:t>Most get no formal </a:t>
            </a:r>
            <a:r>
              <a:rPr lang="en-US" altLang="en-US" sz="3200" b="1" dirty="0" smtClean="0">
                <a:latin typeface="+mn-lt"/>
              </a:rPr>
              <a:t>mental health care</a:t>
            </a:r>
            <a:endParaRPr lang="en-US" altLang="en-US" sz="3200" b="1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960436"/>
            <a:ext cx="4800600" cy="5287964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8030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6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18EB29A-1BC3-4793-862E-9E87751D9815}&quot;/&gt;&lt;isInvalidForFieldText val=&quot;0&quot;/&gt;&lt;Image&gt;&lt;filename val=&quot;C:\Users\agojdics\Desktop\Alan\NY State Cert\Introduction to Collaborative Care, Overview of Roles and Workflow_pptx\data\asimages\{818EB29A-1BC3-4793-862E-9E87751D9815}_10.png&quot;/&gt;&lt;left val=&quot;84&quot;/&gt;&lt;top val=&quot;153&quot;/&gt;&lt;width val=&quot;604&quot;/&gt;&lt;height val=&quot;320&quot;/&gt;&lt;hasText val=&quot;1&quot;/&gt;&lt;/Image&gt;&lt;/ThreeDShapeInfo&gt;"/>
</p:tagLst>
</file>

<file path=ppt/theme/theme1.xml><?xml version="1.0" encoding="utf-8"?>
<a:theme xmlns:a="http://schemas.openxmlformats.org/drawingml/2006/main" name="AIMSPPTTemplate_2017">
  <a:themeElements>
    <a:clrScheme name="AIMS Cent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94A9C"/>
      </a:accent1>
      <a:accent2>
        <a:srgbClr val="6093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AIMSPPTTemplate_2017</Template>
  <TotalTime>1057</TotalTime>
  <Words>2350</Words>
  <Application>Microsoft Office PowerPoint</Application>
  <PresentationFormat>On-screen Show (4:3)</PresentationFormat>
  <Paragraphs>447</Paragraphs>
  <Slides>49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AIMSPPTTemplate_2017</vt:lpstr>
      <vt:lpstr>1_Custom Design</vt:lpstr>
      <vt:lpstr>2_Custom Design</vt:lpstr>
      <vt:lpstr>3_Custom Design</vt:lpstr>
      <vt:lpstr>Office Theme</vt:lpstr>
      <vt:lpstr>Slide</vt:lpstr>
      <vt:lpstr>Collaborative Care:   Moving from Research to Practice </vt:lpstr>
      <vt:lpstr>Jürgen Unützer, MD, MPH, MA Professor &amp; Chair, University of Washington Department of Psychiatry and Behavioral Sciences  Founder, AIMS Center: Advancing Integrated Mental Health Solutions Adjunct Professor, Health Services; Global Health, UW School of Public Health </vt:lpstr>
      <vt:lpstr>Overview</vt:lpstr>
      <vt:lpstr>Part 1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Access to Care</vt:lpstr>
      <vt:lpstr>Mental Health Workforce</vt:lpstr>
      <vt:lpstr>“The 50 minute hour”</vt:lpstr>
      <vt:lpstr>Quality of Care</vt:lpstr>
      <vt:lpstr>How do we close the gaps? </vt:lpstr>
      <vt:lpstr>Task Sharing: we need all hands on deck</vt:lpstr>
      <vt:lpstr>Collaborative Care</vt:lpstr>
      <vt:lpstr>Collaborative Care Doubles Effectiveness of Care for Depression</vt:lpstr>
      <vt:lpstr>Collaborative Care achieves the ‘quadruple aim’ of health care reform</vt:lpstr>
      <vt:lpstr>Wall Street Journal, Sept 2013</vt:lpstr>
      <vt:lpstr>Replication studies show:   the model is ‘robust’ </vt:lpstr>
      <vt:lpstr>Evidence Base for Collaborative Care</vt:lpstr>
      <vt:lpstr>Principles</vt:lpstr>
      <vt:lpstr>PowerPoint Presentation</vt:lpstr>
      <vt:lpstr>Part 2  </vt:lpstr>
      <vt:lpstr> “crossing the valley of death”</vt:lpstr>
      <vt:lpstr>PowerPoint Presentation</vt:lpstr>
      <vt:lpstr>PowerPoint Presentation</vt:lpstr>
      <vt:lpstr>Why is this so hard?  things that researchers often don’t think about. </vt:lpstr>
      <vt:lpstr>Implementing collaborative care requires change.         </vt:lpstr>
      <vt:lpstr>AIMS Center Training at a Glance </vt:lpstr>
      <vt:lpstr>PowerPoint Presentation</vt:lpstr>
      <vt:lpstr>New Book Focuses on  Building Effective Integrated Care Teams</vt:lpstr>
      <vt:lpstr>PowerPoint Presentation</vt:lpstr>
      <vt:lpstr>Behavioral Health Integration Program (BHIP) at UW Medicine</vt:lpstr>
      <vt:lpstr>UWNC Primary Care Physician Sept 2013 </vt:lpstr>
      <vt:lpstr>UW Psychiatrist</vt:lpstr>
      <vt:lpstr>Stories and champions can be more persuasive  than a JAMA or a NEJM article.  </vt:lpstr>
      <vt:lpstr>PowerPoint Presentation</vt:lpstr>
      <vt:lpstr>Mental Health Integration Program (MHIP) More than 50,000 clients served in &gt; 100 primary care clinics</vt:lpstr>
      <vt:lpstr>MHIP Client Diagnoses</vt:lpstr>
      <vt:lpstr>MHIP: Pay for Performance initiative  cuts median time to depression treatment response in half </vt:lpstr>
      <vt:lpstr>Particularly effective in high risk moms</vt:lpstr>
      <vt:lpstr>Mayo Clinic Study of over 7,000 patients</vt:lpstr>
      <vt:lpstr>… but there is often a ‘voltage drop.’</vt:lpstr>
      <vt:lpstr>Money matters:  payment for Collaborative Care</vt:lpstr>
      <vt:lpstr>Collaborative Care Billing Codes </vt:lpstr>
      <vt:lpstr>Lessons - 1</vt:lpstr>
      <vt:lpstr>Lessons - 2</vt:lpstr>
      <vt:lpstr>PowerPoint Presentation</vt:lpstr>
    </vt:vector>
  </TitlesOfParts>
  <Company>UW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and Coordinating Specialty Behavioral Health Care into the Medical System</dc:title>
  <dc:creator>Nowlis, Rebecca</dc:creator>
  <cp:lastModifiedBy>Pyper, Mary I</cp:lastModifiedBy>
  <cp:revision>121</cp:revision>
  <cp:lastPrinted>2017-02-22T19:36:02Z</cp:lastPrinted>
  <dcterms:created xsi:type="dcterms:W3CDTF">2015-05-01T19:53:09Z</dcterms:created>
  <dcterms:modified xsi:type="dcterms:W3CDTF">2018-10-15T18:05:49Z</dcterms:modified>
</cp:coreProperties>
</file>